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Merriweather" panose="00000500000000000000" pitchFamily="2" charset="0"/>
      <p:regular r:id="rId27"/>
      <p:bold r:id="rId28"/>
      <p:italic r:id="rId29"/>
      <p:boldItalic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4251" autoAdjust="0"/>
  </p:normalViewPr>
  <p:slideViewPr>
    <p:cSldViewPr snapToGrid="0">
      <p:cViewPr>
        <p:scale>
          <a:sx n="89" d="100"/>
          <a:sy n="89" d="100"/>
        </p:scale>
        <p:origin x="1421"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ec74b588d8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ec74b588d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a2ae9855e1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a2ae9855e1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9e7f4d11d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9e7f4d11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9e7f4d11d8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9e7f4d11d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9e7f4d11d8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9e7f4d11d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9e7f4d11d8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9e7f4d11d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9e7f4d11d8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9e7f4d11d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9e7f4d11d8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9e7f4d11d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9e7f4d11d8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9e7f4d11d8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9e7f4d11d8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9e7f4d11d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9e7f4d11d8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9e7f4d11d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a228de351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a228de351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9e7f4d11d8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9e7f4d11d8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9e7f4d11d8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9e7f4d11d8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ec74b588d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ec74b588d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e7f4d11d8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9e7f4d11d8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a01872212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a01872212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a1d51bf1a1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a1d51bf1a1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a2ae9855e1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a2ae9855e1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9e7f4d11d8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9e7f4d11d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a1d51bf1a1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a1d51bf1a1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a1d51bf1a1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a1d51bf1a1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a1d51bf1a1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a1d51bf1a1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a1d51bf1a1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a1d51bf1a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www.youtube.com/watch?v=l-4fU0aw9rg"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p:nvPr/>
        </p:nvSpPr>
        <p:spPr>
          <a:xfrm>
            <a:off x="929100" y="1352075"/>
            <a:ext cx="7434300" cy="3853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100" b="1">
                <a:solidFill>
                  <a:schemeClr val="dk1"/>
                </a:solidFill>
              </a:rPr>
              <a:t>COURSE: YWCC 307</a:t>
            </a:r>
            <a:endParaRPr sz="2100" b="1">
              <a:solidFill>
                <a:schemeClr val="dk1"/>
              </a:solidFill>
            </a:endParaRPr>
          </a:p>
          <a:p>
            <a:pPr marL="0" lvl="0" indent="0" algn="ctr" rtl="0">
              <a:lnSpc>
                <a:spcPct val="115000"/>
              </a:lnSpc>
              <a:spcBef>
                <a:spcPts val="0"/>
              </a:spcBef>
              <a:spcAft>
                <a:spcPts val="0"/>
              </a:spcAft>
              <a:buNone/>
            </a:pPr>
            <a:r>
              <a:rPr lang="en" sz="2100" b="1">
                <a:solidFill>
                  <a:schemeClr val="dk1"/>
                </a:solidFill>
              </a:rPr>
              <a:t>Teamwork &amp; Communication Fall 2023</a:t>
            </a:r>
            <a:endParaRPr sz="2100" b="1">
              <a:solidFill>
                <a:schemeClr val="dk1"/>
              </a:solidFill>
            </a:endParaRPr>
          </a:p>
          <a:p>
            <a:pPr marL="0" lvl="0" indent="0" algn="ctr" rtl="0">
              <a:lnSpc>
                <a:spcPct val="115000"/>
              </a:lnSpc>
              <a:spcBef>
                <a:spcPts val="0"/>
              </a:spcBef>
              <a:spcAft>
                <a:spcPts val="0"/>
              </a:spcAft>
              <a:buNone/>
            </a:pPr>
            <a:r>
              <a:rPr lang="en" sz="2100" b="1">
                <a:solidFill>
                  <a:schemeClr val="dk1"/>
                </a:solidFill>
              </a:rPr>
              <a:t>SECTION 103 TUE 07:30 PM</a:t>
            </a:r>
            <a:endParaRPr sz="2100" b="1">
              <a:solidFill>
                <a:schemeClr val="dk1"/>
              </a:solidFill>
            </a:endParaRPr>
          </a:p>
          <a:p>
            <a:pPr marL="0" lvl="0" indent="0" algn="ctr" rtl="0">
              <a:lnSpc>
                <a:spcPct val="115000"/>
              </a:lnSpc>
              <a:spcBef>
                <a:spcPts val="0"/>
              </a:spcBef>
              <a:spcAft>
                <a:spcPts val="0"/>
              </a:spcAft>
              <a:buNone/>
            </a:pPr>
            <a:endParaRPr sz="2100" b="1">
              <a:solidFill>
                <a:schemeClr val="dk1"/>
              </a:solidFill>
            </a:endParaRPr>
          </a:p>
          <a:p>
            <a:pPr marL="0" lvl="0" indent="0" algn="ctr" rtl="0">
              <a:lnSpc>
                <a:spcPct val="115000"/>
              </a:lnSpc>
              <a:spcBef>
                <a:spcPts val="0"/>
              </a:spcBef>
              <a:spcAft>
                <a:spcPts val="0"/>
              </a:spcAft>
              <a:buNone/>
            </a:pPr>
            <a:r>
              <a:rPr lang="en" sz="2100" b="1">
                <a:solidFill>
                  <a:schemeClr val="dk1"/>
                </a:solidFill>
              </a:rPr>
              <a:t>Group 8 : JENISH PATEL  &amp; EASTER GBORTOE</a:t>
            </a:r>
            <a:endParaRPr sz="2100" b="1">
              <a:solidFill>
                <a:schemeClr val="dk1"/>
              </a:solidFill>
            </a:endParaRPr>
          </a:p>
          <a:p>
            <a:pPr marL="0" lvl="0" indent="0" algn="ctr" rtl="0">
              <a:lnSpc>
                <a:spcPct val="115000"/>
              </a:lnSpc>
              <a:spcBef>
                <a:spcPts val="0"/>
              </a:spcBef>
              <a:spcAft>
                <a:spcPts val="0"/>
              </a:spcAft>
              <a:buNone/>
            </a:pPr>
            <a:r>
              <a:rPr lang="en" sz="2100" b="1">
                <a:solidFill>
                  <a:schemeClr val="dk1"/>
                </a:solidFill>
              </a:rPr>
              <a:t>Team Project - Project 3</a:t>
            </a:r>
            <a:endParaRPr sz="2100" b="1">
              <a:solidFill>
                <a:schemeClr val="dk1"/>
              </a:solidFill>
            </a:endParaRPr>
          </a:p>
          <a:p>
            <a:pPr marL="0" lvl="0" indent="0" algn="ctr" rtl="0">
              <a:lnSpc>
                <a:spcPct val="115000"/>
              </a:lnSpc>
              <a:spcBef>
                <a:spcPts val="0"/>
              </a:spcBef>
              <a:spcAft>
                <a:spcPts val="0"/>
              </a:spcAft>
              <a:buNone/>
            </a:pPr>
            <a:endParaRPr sz="2100" b="1">
              <a:solidFill>
                <a:schemeClr val="dk1"/>
              </a:solidFill>
            </a:endParaRPr>
          </a:p>
          <a:p>
            <a:pPr marL="0" lvl="0" indent="0" algn="ctr" rtl="0">
              <a:lnSpc>
                <a:spcPct val="115000"/>
              </a:lnSpc>
              <a:spcBef>
                <a:spcPts val="0"/>
              </a:spcBef>
              <a:spcAft>
                <a:spcPts val="0"/>
              </a:spcAft>
              <a:buNone/>
            </a:pPr>
            <a:r>
              <a:rPr lang="en" sz="2100" b="1">
                <a:solidFill>
                  <a:schemeClr val="dk1"/>
                </a:solidFill>
              </a:rPr>
              <a:t>TOPIC : AI (Artificial Intelligence)  Amang Hospitality </a:t>
            </a:r>
            <a:endParaRPr sz="2100" b="1">
              <a:solidFill>
                <a:schemeClr val="dk1"/>
              </a:solidFill>
            </a:endParaRPr>
          </a:p>
          <a:p>
            <a:pPr marL="0" lvl="0" indent="0" algn="ctr" rtl="0">
              <a:lnSpc>
                <a:spcPct val="115000"/>
              </a:lnSpc>
              <a:spcBef>
                <a:spcPts val="0"/>
              </a:spcBef>
              <a:spcAft>
                <a:spcPts val="0"/>
              </a:spcAft>
              <a:buNone/>
            </a:pPr>
            <a:endParaRPr sz="2100" b="1">
              <a:solidFill>
                <a:schemeClr val="dk1"/>
              </a:solidFill>
            </a:endParaRPr>
          </a:p>
          <a:p>
            <a:pPr marL="0" lvl="0" indent="0" algn="ctr" rtl="0">
              <a:lnSpc>
                <a:spcPct val="115000"/>
              </a:lnSpc>
              <a:spcBef>
                <a:spcPts val="0"/>
              </a:spcBef>
              <a:spcAft>
                <a:spcPts val="0"/>
              </a:spcAft>
              <a:buNone/>
            </a:pPr>
            <a:r>
              <a:rPr lang="en" sz="2100" b="1">
                <a:solidFill>
                  <a:schemeClr val="dk1"/>
                </a:solidFill>
              </a:rPr>
              <a:t>DATE:  December 5, 2023</a:t>
            </a:r>
            <a:endParaRPr sz="2100" b="1">
              <a:solidFill>
                <a:schemeClr val="dk1"/>
              </a:solidFill>
            </a:endParaRPr>
          </a:p>
        </p:txBody>
      </p:sp>
      <p:sp>
        <p:nvSpPr>
          <p:cNvPr id="65" name="Google Shape;65;p13"/>
          <p:cNvSpPr txBox="1">
            <a:spLocks noGrp="1"/>
          </p:cNvSpPr>
          <p:nvPr>
            <p:ph type="title"/>
          </p:nvPr>
        </p:nvSpPr>
        <p:spPr>
          <a:xfrm>
            <a:off x="311700" y="638775"/>
            <a:ext cx="8520600" cy="623700"/>
          </a:xfrm>
          <a:prstGeom prst="rect">
            <a:avLst/>
          </a:prstGeom>
        </p:spPr>
        <p:txBody>
          <a:bodyPr spcFirstLastPara="1" wrap="square" lIns="91425" tIns="91425" rIns="91425" bIns="91425" anchor="t" anchorCtr="0">
            <a:normAutofit/>
          </a:bodyPr>
          <a:lstStyle/>
          <a:p>
            <a:pPr marL="0" lvl="0" indent="0" algn="ctr" rtl="0">
              <a:lnSpc>
                <a:spcPct val="115000"/>
              </a:lnSpc>
              <a:spcBef>
                <a:spcPts val="0"/>
              </a:spcBef>
              <a:spcAft>
                <a:spcPts val="0"/>
              </a:spcAft>
              <a:buNone/>
            </a:pPr>
            <a:r>
              <a:rPr lang="en" sz="2100" b="1">
                <a:latin typeface="Arial"/>
                <a:ea typeface="Arial"/>
                <a:cs typeface="Arial"/>
                <a:sym typeface="Arial"/>
              </a:rPr>
              <a:t>NEW JERSEY INSTITUTE OF TECHNOLOGY (NJIT)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Robotic Process Automation in Hotel operations</a:t>
            </a:r>
            <a:endParaRPr/>
          </a:p>
        </p:txBody>
      </p:sp>
      <p:sp>
        <p:nvSpPr>
          <p:cNvPr id="122" name="Google Shape;122;p22"/>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chemeClr val="dk1"/>
              </a:buClr>
              <a:buSzPts val="1300"/>
              <a:buChar char="-"/>
            </a:pPr>
            <a:r>
              <a:rPr lang="en" b="1">
                <a:solidFill>
                  <a:schemeClr val="dk1"/>
                </a:solidFill>
              </a:rPr>
              <a:t>Unlocking efficiency with RPA (Robotic Process Automation).</a:t>
            </a:r>
            <a:endParaRPr b="1">
              <a:solidFill>
                <a:schemeClr val="dk1"/>
              </a:solidFill>
            </a:endParaRPr>
          </a:p>
          <a:p>
            <a:pPr marL="457200" lvl="0" indent="-311150" algn="l" rtl="0">
              <a:spcBef>
                <a:spcPts val="0"/>
              </a:spcBef>
              <a:spcAft>
                <a:spcPts val="0"/>
              </a:spcAft>
              <a:buClr>
                <a:schemeClr val="dk1"/>
              </a:buClr>
              <a:buSzPts val="1300"/>
              <a:buChar char="-"/>
            </a:pPr>
            <a:r>
              <a:rPr lang="en" b="1">
                <a:solidFill>
                  <a:schemeClr val="dk1"/>
                </a:solidFill>
              </a:rPr>
              <a:t>Cost-saving potential of RPA.</a:t>
            </a:r>
            <a:endParaRPr b="1">
              <a:solidFill>
                <a:schemeClr val="dk1"/>
              </a:solidFill>
            </a:endParaRPr>
          </a:p>
          <a:p>
            <a:pPr marL="457200" lvl="0" indent="-311150" algn="l" rtl="0">
              <a:spcBef>
                <a:spcPts val="0"/>
              </a:spcBef>
              <a:spcAft>
                <a:spcPts val="0"/>
              </a:spcAft>
              <a:buClr>
                <a:schemeClr val="dk1"/>
              </a:buClr>
              <a:buSzPts val="1300"/>
              <a:buChar char="-"/>
            </a:pPr>
            <a:r>
              <a:rPr lang="en" b="1">
                <a:solidFill>
                  <a:schemeClr val="dk1"/>
                </a:solidFill>
              </a:rPr>
              <a:t>RPA’s Role in improving customer Experience.</a:t>
            </a:r>
            <a:endParaRPr b="1">
              <a:solidFill>
                <a:schemeClr val="dk1"/>
              </a:solidFill>
            </a:endParaRPr>
          </a:p>
          <a:p>
            <a:pPr marL="457200" lvl="0" indent="-311150" algn="l" rtl="0">
              <a:spcBef>
                <a:spcPts val="0"/>
              </a:spcBef>
              <a:spcAft>
                <a:spcPts val="0"/>
              </a:spcAft>
              <a:buClr>
                <a:schemeClr val="dk1"/>
              </a:buClr>
              <a:buSzPts val="1300"/>
              <a:buChar char="-"/>
            </a:pPr>
            <a:r>
              <a:rPr lang="en" b="1">
                <a:solidFill>
                  <a:schemeClr val="dk1"/>
                </a:solidFill>
              </a:rPr>
              <a:t>The role of RPA in Data management and Analysis.</a:t>
            </a:r>
            <a:endParaRPr b="1">
              <a:solidFill>
                <a:schemeClr val="dk1"/>
              </a:solidFill>
            </a:endParaRPr>
          </a:p>
          <a:p>
            <a:pPr marL="457200" lvl="0" indent="-311150" algn="l" rtl="0">
              <a:spcBef>
                <a:spcPts val="0"/>
              </a:spcBef>
              <a:spcAft>
                <a:spcPts val="0"/>
              </a:spcAft>
              <a:buClr>
                <a:schemeClr val="dk1"/>
              </a:buClr>
              <a:buSzPts val="1300"/>
              <a:buChar char="-"/>
            </a:pPr>
            <a:r>
              <a:rPr lang="en" b="1">
                <a:solidFill>
                  <a:schemeClr val="dk1"/>
                </a:solidFill>
              </a:rPr>
              <a:t>Integrating RPA – Challenges and Potential Solutions. </a:t>
            </a:r>
            <a:endParaRPr b="1">
              <a:solidFill>
                <a:schemeClr val="dk1"/>
              </a:solidFill>
            </a:endParaRPr>
          </a:p>
        </p:txBody>
      </p:sp>
      <p:pic>
        <p:nvPicPr>
          <p:cNvPr id="123" name="Google Shape;123;p22"/>
          <p:cNvPicPr preferRelativeResize="0"/>
          <p:nvPr/>
        </p:nvPicPr>
        <p:blipFill>
          <a:blip r:embed="rId3">
            <a:alphaModFix/>
          </a:blip>
          <a:stretch>
            <a:fillRect/>
          </a:stretch>
        </p:blipFill>
        <p:spPr>
          <a:xfrm>
            <a:off x="5100938" y="2954975"/>
            <a:ext cx="3253875" cy="18288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0" y="4556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420"/>
              <a:t>Personalization experience </a:t>
            </a:r>
            <a:endParaRPr sz="2420"/>
          </a:p>
        </p:txBody>
      </p:sp>
      <p:sp>
        <p:nvSpPr>
          <p:cNvPr id="129" name="Google Shape;129;p23"/>
          <p:cNvSpPr txBox="1">
            <a:spLocks noGrp="1"/>
          </p:cNvSpPr>
          <p:nvPr>
            <p:ph type="body" idx="1"/>
          </p:nvPr>
        </p:nvSpPr>
        <p:spPr>
          <a:xfrm>
            <a:off x="4644675" y="500925"/>
            <a:ext cx="4166400" cy="4476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b="1">
                <a:solidFill>
                  <a:schemeClr val="dk1"/>
                </a:solidFill>
              </a:rPr>
              <a:t>Unearthing the potential of AI in personalization with the muscle power of artificial intelligence is far more potent than traditional methods and system can help identify nature language, also help make reservation. </a:t>
            </a:r>
            <a:endParaRPr sz="1600" b="1">
              <a:solidFill>
                <a:schemeClr val="dk1"/>
              </a:solidFill>
            </a:endParaRPr>
          </a:p>
          <a:p>
            <a:pPr marL="457200" lvl="0" indent="0" algn="l" rtl="0">
              <a:spcBef>
                <a:spcPts val="1200"/>
              </a:spcBef>
              <a:spcAft>
                <a:spcPts val="0"/>
              </a:spcAft>
              <a:buNone/>
            </a:pPr>
            <a:endParaRPr sz="1600" b="1">
              <a:solidFill>
                <a:schemeClr val="dk1"/>
              </a:solidFill>
            </a:endParaRPr>
          </a:p>
          <a:p>
            <a:pPr marL="457200" lvl="0" indent="-330200" algn="l" rtl="0">
              <a:spcBef>
                <a:spcPts val="1200"/>
              </a:spcBef>
              <a:spcAft>
                <a:spcPts val="0"/>
              </a:spcAft>
              <a:buClr>
                <a:schemeClr val="dk1"/>
              </a:buClr>
              <a:buSzPts val="1600"/>
              <a:buChar char="-"/>
            </a:pPr>
            <a:r>
              <a:rPr lang="en" sz="1600" b="1">
                <a:solidFill>
                  <a:schemeClr val="dk1"/>
                </a:solidFill>
              </a:rPr>
              <a:t>AI-powered personalization transcends of the basic amenities. </a:t>
            </a:r>
            <a:endParaRPr sz="1600" b="1">
              <a:solidFill>
                <a:schemeClr val="dk1"/>
              </a:solidFill>
            </a:endParaRPr>
          </a:p>
          <a:p>
            <a:pPr marL="457200" lvl="0" indent="0" algn="l" rtl="0">
              <a:spcBef>
                <a:spcPts val="1200"/>
              </a:spcBef>
              <a:spcAft>
                <a:spcPts val="0"/>
              </a:spcAft>
              <a:buNone/>
            </a:pPr>
            <a:endParaRPr sz="1600" b="1">
              <a:solidFill>
                <a:schemeClr val="dk1"/>
              </a:solidFill>
            </a:endParaRPr>
          </a:p>
          <a:p>
            <a:pPr marL="457200" lvl="0" indent="-330200" algn="l" rtl="0">
              <a:spcBef>
                <a:spcPts val="1200"/>
              </a:spcBef>
              <a:spcAft>
                <a:spcPts val="0"/>
              </a:spcAft>
              <a:buClr>
                <a:schemeClr val="dk1"/>
              </a:buClr>
              <a:buSzPts val="1600"/>
              <a:buChar char="-"/>
            </a:pPr>
            <a:r>
              <a:rPr lang="en" sz="1600" b="1">
                <a:solidFill>
                  <a:schemeClr val="dk1"/>
                </a:solidFill>
              </a:rPr>
              <a:t>Facial recognition automatically adjusts room setting and helps save energy and resources.  </a:t>
            </a:r>
            <a:endParaRPr sz="1600" b="1">
              <a:solidFill>
                <a:schemeClr val="dk1"/>
              </a:solidFill>
            </a:endParaRPr>
          </a:p>
          <a:p>
            <a:pPr marL="457200" lvl="0" indent="0" algn="l" rtl="0">
              <a:spcBef>
                <a:spcPts val="1200"/>
              </a:spcBef>
              <a:spcAft>
                <a:spcPts val="1200"/>
              </a:spcAft>
              <a:buNone/>
            </a:pPr>
            <a:endParaRPr sz="1600" b="1">
              <a:solidFill>
                <a:schemeClr val="dk1"/>
              </a:solidFill>
            </a:endParaRPr>
          </a:p>
        </p:txBody>
      </p:sp>
      <p:pic>
        <p:nvPicPr>
          <p:cNvPr id="130" name="Google Shape;130;p23"/>
          <p:cNvPicPr preferRelativeResize="0"/>
          <p:nvPr/>
        </p:nvPicPr>
        <p:blipFill>
          <a:blip r:embed="rId3">
            <a:alphaModFix/>
          </a:blip>
          <a:stretch>
            <a:fillRect/>
          </a:stretch>
        </p:blipFill>
        <p:spPr>
          <a:xfrm>
            <a:off x="269275" y="1130925"/>
            <a:ext cx="3934524" cy="3249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293725" y="108525"/>
            <a:ext cx="3706500" cy="1092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Smart Room Management</a:t>
            </a:r>
            <a:endParaRPr/>
          </a:p>
        </p:txBody>
      </p:sp>
      <p:sp>
        <p:nvSpPr>
          <p:cNvPr id="136" name="Google Shape;136;p2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p>
            <a:pPr marL="457200" lvl="0" indent="-311150" algn="l" rtl="0">
              <a:lnSpc>
                <a:spcPct val="200000"/>
              </a:lnSpc>
              <a:spcBef>
                <a:spcPts val="0"/>
              </a:spcBef>
              <a:spcAft>
                <a:spcPts val="0"/>
              </a:spcAft>
              <a:buClr>
                <a:schemeClr val="dk1"/>
              </a:buClr>
              <a:buSzPts val="1300"/>
              <a:buChar char="-"/>
            </a:pPr>
            <a:r>
              <a:rPr lang="en" b="1">
                <a:solidFill>
                  <a:schemeClr val="dk1"/>
                </a:solidFill>
              </a:rPr>
              <a:t>Equip with sensors that automatically adjust room setting. </a:t>
            </a:r>
            <a:endParaRPr b="1">
              <a:solidFill>
                <a:schemeClr val="dk1"/>
              </a:solidFill>
            </a:endParaRPr>
          </a:p>
          <a:p>
            <a:pPr marL="457200" lvl="0" indent="-311150" algn="l" rtl="0">
              <a:lnSpc>
                <a:spcPct val="200000"/>
              </a:lnSpc>
              <a:spcBef>
                <a:spcPts val="0"/>
              </a:spcBef>
              <a:spcAft>
                <a:spcPts val="0"/>
              </a:spcAft>
              <a:buClr>
                <a:schemeClr val="dk1"/>
              </a:buClr>
              <a:buSzPts val="1300"/>
              <a:buChar char="-"/>
            </a:pPr>
            <a:r>
              <a:rPr lang="en" b="1">
                <a:solidFill>
                  <a:schemeClr val="dk1"/>
                </a:solidFill>
              </a:rPr>
              <a:t>Also use to protect guest safety. </a:t>
            </a:r>
            <a:endParaRPr b="1">
              <a:solidFill>
                <a:schemeClr val="dk1"/>
              </a:solidFill>
            </a:endParaRPr>
          </a:p>
          <a:p>
            <a:pPr marL="457200" lvl="0" indent="-311150" algn="l" rtl="0">
              <a:lnSpc>
                <a:spcPct val="200000"/>
              </a:lnSpc>
              <a:spcBef>
                <a:spcPts val="0"/>
              </a:spcBef>
              <a:spcAft>
                <a:spcPts val="0"/>
              </a:spcAft>
              <a:buClr>
                <a:schemeClr val="dk1"/>
              </a:buClr>
              <a:buSzPts val="1300"/>
              <a:buChar char="-"/>
            </a:pPr>
            <a:r>
              <a:rPr lang="en" b="1">
                <a:solidFill>
                  <a:schemeClr val="dk1"/>
                </a:solidFill>
              </a:rPr>
              <a:t>These rooms, equipped with AI, allow guests to personalize their choice of what content they want on their in-room TV. </a:t>
            </a:r>
            <a:endParaRPr b="1">
              <a:solidFill>
                <a:schemeClr val="dk1"/>
              </a:solidFill>
            </a:endParaRPr>
          </a:p>
          <a:p>
            <a:pPr marL="457200" lvl="0" indent="-311150" algn="l" rtl="0">
              <a:lnSpc>
                <a:spcPct val="200000"/>
              </a:lnSpc>
              <a:spcBef>
                <a:spcPts val="0"/>
              </a:spcBef>
              <a:spcAft>
                <a:spcPts val="0"/>
              </a:spcAft>
              <a:buClr>
                <a:schemeClr val="dk1"/>
              </a:buClr>
              <a:buSzPts val="1300"/>
              <a:buChar char="-"/>
            </a:pPr>
            <a:r>
              <a:rPr lang="en" b="1">
                <a:solidFill>
                  <a:schemeClr val="dk1"/>
                </a:solidFill>
              </a:rPr>
              <a:t>With time, these smart rooms learn and recall gust preferences, creating a customized and comfortable stay for each guest.</a:t>
            </a:r>
            <a:endParaRPr b="1">
              <a:solidFill>
                <a:schemeClr val="dk1"/>
              </a:solidFill>
            </a:endParaRPr>
          </a:p>
        </p:txBody>
      </p:sp>
      <p:pic>
        <p:nvPicPr>
          <p:cNvPr id="137" name="Google Shape;137;p24"/>
          <p:cNvPicPr preferRelativeResize="0"/>
          <p:nvPr/>
        </p:nvPicPr>
        <p:blipFill>
          <a:blip r:embed="rId3">
            <a:alphaModFix/>
          </a:blip>
          <a:stretch>
            <a:fillRect/>
          </a:stretch>
        </p:blipFill>
        <p:spPr>
          <a:xfrm>
            <a:off x="140972" y="1541525"/>
            <a:ext cx="4012001" cy="32236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Productive Maintenance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43" name="Google Shape;143;p25"/>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chemeClr val="dk1"/>
              </a:buClr>
              <a:buSzPts val="1600"/>
              <a:buChar char="-"/>
            </a:pPr>
            <a:r>
              <a:rPr lang="en" sz="1600" b="1">
                <a:solidFill>
                  <a:schemeClr val="dk1"/>
                </a:solidFill>
              </a:rPr>
              <a:t>AI system analyze data, temperature, humidity use assumption to predict equipment if failing to avoid constant break down.</a:t>
            </a:r>
            <a:endParaRPr sz="1600" b="1">
              <a:solidFill>
                <a:schemeClr val="dk1"/>
              </a:solidFill>
            </a:endParaRPr>
          </a:p>
        </p:txBody>
      </p:sp>
      <p:pic>
        <p:nvPicPr>
          <p:cNvPr id="144" name="Google Shape;144;p25" descr="https://www.patreon.com/adamli&#10;Business Enquires: adamli00112@gmail.com&#10;—————————————————————————————————————————————&#10;&#10;If you like this video, please like and subscribe to my channel! I will upload multiple times every week, most videos will fall into the following categories:&#10;&#10;- Flight review (Mostly on premium cabins and some on economy class) ✈️&#10;- Cruise ship videos (Room tour or ship tour) 🚢&#10;- Hotel room tour (4* or 5*) 🏨&#10;- Day trip / City highlights 😄&#10;- Aviation feature videos (E.g First &amp; Business class seat tour, Lounge review, aircraft take-off &amp; landing) ✈️&#10;- Trip report on Trains (E.g Eurostar, China High-Speed Rail) 🚄&#10;&#10;You can also follow me on Instagram: &#10;https://www.instagram.com/adamlitravel&#10;&#10;—————————————————————————————————————————————&#10;&#10;Please also check out my channel for more travelling videos!&#10;&#10;Cathay Pacific A350-900 Business Class&#10;https://www.youtube.com/watch?v=Jj_Bx9ofuJc&#10;&#10;Qatar Airways Q-Suite Business Class&#10;https://www.youtube.com/watch?v=nJ0iLITRQ-Q&#10;https://www.youtube.com/watch?v=sZX56mT4Z1E&#10;&#10;Emirates A380 First Class&#10;https://www.youtube.com/watch?v=pHXrb51WIeg&amp;t=3s&#10;&#10;Emirates 777-300ER First Class&#10;https://www.youtube.com/watch?v=_Fd8D6zdqT4&#10;&#10;Singapore Airlines 777-300ER Business Class&#10;https://www.youtube.com/watch?v=swGdFXbBVa4&#10;&#10;Cathay Pacific 777-300ER Premium Economy&#10;https://www.youtube.com/watch?v=u2X0JmWeQ3s&#10;&#10;Eurostar Standard Premier Paris to London&#10;https://youtu.be/M5SCZCu5MGY&#10;&#10;W Hotel Shanghai Room Tour&#10;https://www.youtube.com/watch?v=FALFuO8JduM&#10;&#10;Ovation Of The Seas Spa Junior Suite Room Tour&#10;https://www.youtube.com/watch?v=O1W8aeMuooo&#10;&#10;Norwegian Bliss Balcony Room Tour&#10;https://www.youtube.com/watch?v=oDq9gVAF0-w&#10;&#10;———————————————————————————————————————————————&#10;&#10;Travel Loyalty Program I Joined&#10;&#10;Cathay Pacific Marco Polo Club / Asia Miles (OneWorld Alliance)&#10;https://www.cathaypacific.com/cx/en_HK/frequent-flyers/about-the-club/introduction.html&#10;&#10;Japan Airlines JAL Mileage Bank (OneWorld Alliance)&#10;https://www.jal.co.jp/ukl/en/er/jmb/&#10;&#10;Alaska Airlines Mileage Plan (OneWorld Alliance)&#10;https://www.alaskaair.com/account/join-mileage-plan?currentform=UCMPEnrollment&amp;lid=nav:mileage-join&amp;int=AS_NAV_MP_Join_-prodID:MPEnroll&#10;&#10;Marriott Bonvoy&#10;https://www.marriott.com/sign-in.mi&#10;&#10;&#10;—————————————————————————————————————————————&#10;合作洽談 Business Enquires: adamli00112@gmail.com&#10;—————————————————————————————————————————————&#10;&#10;https://www.instagram.com/adamlitravel&#10;&#10;&#10;其他影片 Please also check out my channel for more travelling videos !&#10;&#10;國泰航空 A350 商務艙 Cathay Pacific A350-900 Business Class&#10;https://www.youtube.com/watch?v=Jj_Bx9ofuJc&#10;&#10;卡塔爾航空商務套房 Qatar Airways Q-Suite Business Class&#10;https://www.youtube.com/watch?v=nJ0iLITRQ-Q&#10;https://www.youtube.com/watch?v=sZX56mT4Z1E&#10;&#10;阿聯酋航空 A380 頭等艙 Emirates A380 First Class&#10;https://www.youtube.com/watch?v=pHXrb51WIeg&amp;t=3s&#10;&#10;阿聯酋和空 777-300ER 全新頭等艙Emirates 777-300ER First Class&#10;https://www.youtube.com/watch?v=_Fd8D6zdqT4&#10;&#10;新加坡航空商務艙Singapore Airlines 777-300ER Business Class&#10;https://www.youtube.com/watch?v=swGdFXbBVa4&#10;&#10;國泰航空特選經濟艙Cathay Pacific 777-300ER Premium Economy&#10;https://www.youtube.com/watch?v=u2X0JmWeQ3s&#10;&#10;歐洲之星 巴黎-倫敦 Eurostar Standard Premier Paris to London&#10;https://youtu.be/M5SCZCu5MGY&#10;&#10;上海 W 酒店房間介紹 W Hotel Shanghai Room Tour&#10;https://www.youtube.com/watch?v=FALFuO8JduM&#10;&#10;海洋讚禮號套房介紹Ovation Of The Seas Spa Junior Suite Room Tour&#10;https://www.youtube.com/watch?v=O1W8aeMuooo&#10;&#10;挪威暢悅號露台房介紹 Norwegian Bliss Balcony Room Tour&#10;https://www.youtube.com/watch?v=oDq9gVAF0-w" title="JW Marriott Singapore South Beach || Premier Guest Room with Marina Bay View">
            <a:hlinkClick r:id="rId3"/>
          </p:cNvPr>
          <p:cNvPicPr preferRelativeResize="0"/>
          <p:nvPr/>
        </p:nvPicPr>
        <p:blipFill>
          <a:blip r:embed="rId4">
            <a:alphaModFix/>
          </a:blip>
          <a:stretch>
            <a:fillRect/>
          </a:stretch>
        </p:blipFill>
        <p:spPr>
          <a:xfrm>
            <a:off x="4916738" y="2467775"/>
            <a:ext cx="3622275" cy="2037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1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55150" y="108525"/>
            <a:ext cx="4410900" cy="1719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Automated house Management or House Keeping &amp; Marketing </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sp>
        <p:nvSpPr>
          <p:cNvPr id="150" name="Google Shape;150;p26"/>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b="1">
                <a:solidFill>
                  <a:schemeClr val="dk1"/>
                </a:solidFill>
              </a:rPr>
              <a:t>Automated house management or House keeping</a:t>
            </a:r>
            <a:endParaRPr b="1">
              <a:solidFill>
                <a:schemeClr val="dk1"/>
              </a:solidFill>
            </a:endParaRPr>
          </a:p>
          <a:p>
            <a:pPr marL="457200" lvl="0" indent="-311150" algn="l" rtl="0">
              <a:spcBef>
                <a:spcPts val="1200"/>
              </a:spcBef>
              <a:spcAft>
                <a:spcPts val="0"/>
              </a:spcAft>
              <a:buClr>
                <a:schemeClr val="dk1"/>
              </a:buClr>
              <a:buSzPts val="1300"/>
              <a:buChar char="-"/>
            </a:pPr>
            <a:r>
              <a:rPr lang="en" b="1">
                <a:solidFill>
                  <a:schemeClr val="dk1"/>
                </a:solidFill>
              </a:rPr>
              <a:t>This program is used to clean and improve the guest experience. </a:t>
            </a:r>
            <a:endParaRPr b="1">
              <a:solidFill>
                <a:schemeClr val="dk1"/>
              </a:solidFill>
            </a:endParaRPr>
          </a:p>
          <a:p>
            <a:pPr marL="0" lvl="0" indent="0" algn="l" rtl="0">
              <a:spcBef>
                <a:spcPts val="1200"/>
              </a:spcBef>
              <a:spcAft>
                <a:spcPts val="0"/>
              </a:spcAft>
              <a:buClr>
                <a:schemeClr val="dk1"/>
              </a:buClr>
              <a:buSzPts val="1100"/>
              <a:buFont typeface="Arial"/>
              <a:buNone/>
            </a:pPr>
            <a:r>
              <a:rPr lang="en" b="1">
                <a:solidFill>
                  <a:schemeClr val="dk1"/>
                </a:solidFill>
              </a:rPr>
              <a:t>MARKETING</a:t>
            </a:r>
            <a:endParaRPr b="1">
              <a:solidFill>
                <a:schemeClr val="dk1"/>
              </a:solidFill>
            </a:endParaRPr>
          </a:p>
          <a:p>
            <a:pPr marL="457200" lvl="0" indent="-311150" algn="l" rtl="0">
              <a:spcBef>
                <a:spcPts val="1200"/>
              </a:spcBef>
              <a:spcAft>
                <a:spcPts val="0"/>
              </a:spcAft>
              <a:buClr>
                <a:schemeClr val="dk1"/>
              </a:buClr>
              <a:buSzPts val="1300"/>
              <a:buChar char="-"/>
            </a:pPr>
            <a:r>
              <a:rPr lang="en" b="1">
                <a:solidFill>
                  <a:schemeClr val="dk1"/>
                </a:solidFill>
              </a:rPr>
              <a:t>Analyzes guest data and pricing. </a:t>
            </a:r>
            <a:endParaRPr b="1">
              <a:solidFill>
                <a:schemeClr val="dk1"/>
              </a:solidFill>
            </a:endParaRPr>
          </a:p>
          <a:p>
            <a:pPr marL="457200" lvl="0" indent="-311150" algn="l" rtl="0">
              <a:spcBef>
                <a:spcPts val="0"/>
              </a:spcBef>
              <a:spcAft>
                <a:spcPts val="0"/>
              </a:spcAft>
              <a:buClr>
                <a:schemeClr val="dk1"/>
              </a:buClr>
              <a:buSzPts val="1300"/>
              <a:buChar char="-"/>
            </a:pPr>
            <a:r>
              <a:rPr lang="en" b="1">
                <a:solidFill>
                  <a:schemeClr val="dk1"/>
                </a:solidFill>
              </a:rPr>
              <a:t>Security and security surveillance will power surveillance cameras used to detect any suspicious activities or threats. </a:t>
            </a:r>
            <a:endParaRPr b="1">
              <a:solidFill>
                <a:schemeClr val="dk1"/>
              </a:solidFill>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spcBef>
                <a:spcPts val="1200"/>
              </a:spcBef>
              <a:spcAft>
                <a:spcPts val="1200"/>
              </a:spcAft>
              <a:buNone/>
            </a:pPr>
            <a:endParaRPr>
              <a:solidFill>
                <a:schemeClr val="dk1"/>
              </a:solidFill>
            </a:endParaRPr>
          </a:p>
        </p:txBody>
      </p:sp>
      <p:pic>
        <p:nvPicPr>
          <p:cNvPr id="151" name="Google Shape;151;p26"/>
          <p:cNvPicPr preferRelativeResize="0"/>
          <p:nvPr/>
        </p:nvPicPr>
        <p:blipFill>
          <a:blip r:embed="rId3">
            <a:alphaModFix/>
          </a:blip>
          <a:stretch>
            <a:fillRect/>
          </a:stretch>
        </p:blipFill>
        <p:spPr>
          <a:xfrm>
            <a:off x="0" y="1435950"/>
            <a:ext cx="4318800" cy="3393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How AI Change Inventory Management </a:t>
            </a:r>
            <a:endParaRPr/>
          </a:p>
        </p:txBody>
      </p:sp>
      <p:sp>
        <p:nvSpPr>
          <p:cNvPr id="157" name="Google Shape;157;p27"/>
          <p:cNvSpPr txBox="1">
            <a:spLocks noGrp="1"/>
          </p:cNvSpPr>
          <p:nvPr>
            <p:ph type="body" idx="1"/>
          </p:nvPr>
        </p:nvSpPr>
        <p:spPr>
          <a:xfrm>
            <a:off x="4180550" y="131500"/>
            <a:ext cx="4963500" cy="5011800"/>
          </a:xfrm>
          <a:prstGeom prst="rect">
            <a:avLst/>
          </a:prstGeom>
        </p:spPr>
        <p:txBody>
          <a:bodyPr spcFirstLastPara="1" wrap="square" lIns="91425" tIns="91425" rIns="91425" bIns="91425" anchor="t" anchorCtr="0">
            <a:normAutofit lnSpcReduction="20000"/>
          </a:bodyPr>
          <a:lstStyle/>
          <a:p>
            <a:pPr marL="457200" lvl="0" indent="-311150" algn="l" rtl="0">
              <a:lnSpc>
                <a:spcPct val="150000"/>
              </a:lnSpc>
              <a:spcBef>
                <a:spcPts val="0"/>
              </a:spcBef>
              <a:spcAft>
                <a:spcPts val="0"/>
              </a:spcAft>
              <a:buClr>
                <a:schemeClr val="dk1"/>
              </a:buClr>
              <a:buSzPts val="1300"/>
              <a:buChar char="-"/>
            </a:pPr>
            <a:r>
              <a:rPr lang="en" b="1">
                <a:solidFill>
                  <a:schemeClr val="dk1"/>
                </a:solidFill>
              </a:rPr>
              <a:t>Hotels are now using advanced technology to keep track of their inventory level, including supplies. This technology automatically records the supply that is fulfilled between levels.</a:t>
            </a:r>
            <a:endParaRPr b="1">
              <a:solidFill>
                <a:schemeClr val="dk1"/>
              </a:solidFill>
            </a:endParaRPr>
          </a:p>
          <a:p>
            <a:pPr marL="457200" lvl="0" indent="0" algn="l" rtl="0">
              <a:lnSpc>
                <a:spcPct val="150000"/>
              </a:lnSpc>
              <a:spcBef>
                <a:spcPts val="1200"/>
              </a:spcBef>
              <a:spcAft>
                <a:spcPts val="0"/>
              </a:spcAft>
              <a:buNone/>
            </a:pPr>
            <a:endParaRPr b="1">
              <a:solidFill>
                <a:schemeClr val="dk1"/>
              </a:solidFill>
            </a:endParaRPr>
          </a:p>
          <a:p>
            <a:pPr marL="457200" lvl="0" indent="-311150" algn="l" rtl="0">
              <a:lnSpc>
                <a:spcPct val="150000"/>
              </a:lnSpc>
              <a:spcBef>
                <a:spcPts val="1200"/>
              </a:spcBef>
              <a:spcAft>
                <a:spcPts val="0"/>
              </a:spcAft>
              <a:buClr>
                <a:schemeClr val="dk1"/>
              </a:buClr>
              <a:buSzPts val="1300"/>
              <a:buChar char="-"/>
            </a:pPr>
            <a:r>
              <a:rPr lang="en" b="1">
                <a:solidFill>
                  <a:schemeClr val="dk1"/>
                </a:solidFill>
              </a:rPr>
              <a:t>Making sure that the hotel has necessary supply on hand. Not only reducing cost but also helps improve guest experience. Helps predict future needs and patterns for the best customer  experience.</a:t>
            </a:r>
            <a:endParaRPr b="1">
              <a:solidFill>
                <a:schemeClr val="dk1"/>
              </a:solidFill>
            </a:endParaRPr>
          </a:p>
          <a:p>
            <a:pPr marL="0" lvl="0" indent="0" algn="l" rtl="0">
              <a:lnSpc>
                <a:spcPct val="150000"/>
              </a:lnSpc>
              <a:spcBef>
                <a:spcPts val="1200"/>
              </a:spcBef>
              <a:spcAft>
                <a:spcPts val="0"/>
              </a:spcAft>
              <a:buNone/>
            </a:pPr>
            <a:endParaRPr b="1">
              <a:solidFill>
                <a:schemeClr val="dk1"/>
              </a:solidFill>
            </a:endParaRPr>
          </a:p>
          <a:p>
            <a:pPr marL="457200" lvl="0" indent="-311150" algn="l" rtl="0">
              <a:lnSpc>
                <a:spcPct val="150000"/>
              </a:lnSpc>
              <a:spcBef>
                <a:spcPts val="1200"/>
              </a:spcBef>
              <a:spcAft>
                <a:spcPts val="0"/>
              </a:spcAft>
              <a:buClr>
                <a:schemeClr val="dk1"/>
              </a:buClr>
              <a:buSzPts val="1300"/>
              <a:buChar char="-"/>
            </a:pPr>
            <a:r>
              <a:rPr lang="en" b="1">
                <a:solidFill>
                  <a:schemeClr val="dk1"/>
                </a:solidFill>
              </a:rPr>
              <a:t>Foods and beverages is one of the area that AI is making an impact on. An example is that an apple can be used to analyze data on different kinds of foods. With the automated system it helps keep track of the quality of foods and provides this improvement for guest experience. </a:t>
            </a:r>
            <a:endParaRPr b="1">
              <a:solidFill>
                <a:schemeClr val="dk1"/>
              </a:solidFill>
            </a:endParaRPr>
          </a:p>
        </p:txBody>
      </p:sp>
      <p:pic>
        <p:nvPicPr>
          <p:cNvPr id="158" name="Google Shape;158;p27"/>
          <p:cNvPicPr preferRelativeResize="0"/>
          <p:nvPr/>
        </p:nvPicPr>
        <p:blipFill>
          <a:blip r:embed="rId3">
            <a:alphaModFix/>
          </a:blip>
          <a:stretch>
            <a:fillRect/>
          </a:stretch>
        </p:blipFill>
        <p:spPr>
          <a:xfrm>
            <a:off x="35189" y="2082850"/>
            <a:ext cx="4272636" cy="2755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Energy Management </a:t>
            </a:r>
            <a:endParaRPr/>
          </a:p>
        </p:txBody>
      </p:sp>
      <p:sp>
        <p:nvSpPr>
          <p:cNvPr id="164" name="Google Shape;164;p28"/>
          <p:cNvSpPr txBox="1">
            <a:spLocks noGrp="1"/>
          </p:cNvSpPr>
          <p:nvPr>
            <p:ph type="body" idx="1"/>
          </p:nvPr>
        </p:nvSpPr>
        <p:spPr>
          <a:xfrm>
            <a:off x="4644675" y="500925"/>
            <a:ext cx="4432200" cy="4098600"/>
          </a:xfrm>
          <a:prstGeom prst="rect">
            <a:avLst/>
          </a:prstGeom>
        </p:spPr>
        <p:txBody>
          <a:bodyPr spcFirstLastPara="1" wrap="square" lIns="91425" tIns="91425" rIns="91425" bIns="91425" anchor="t" anchorCtr="0">
            <a:normAutofit/>
          </a:bodyPr>
          <a:lstStyle/>
          <a:p>
            <a:pPr marL="457200" lvl="0" indent="-330200" algn="just" rtl="0">
              <a:spcBef>
                <a:spcPts val="0"/>
              </a:spcBef>
              <a:spcAft>
                <a:spcPts val="0"/>
              </a:spcAft>
              <a:buClr>
                <a:schemeClr val="dk1"/>
              </a:buClr>
              <a:buSzPts val="1600"/>
              <a:buChar char="-"/>
            </a:pPr>
            <a:r>
              <a:rPr lang="en" sz="1600" b="1">
                <a:solidFill>
                  <a:schemeClr val="dk1"/>
                </a:solidFill>
              </a:rPr>
              <a:t>Advance energy management can optimize energy consumption in hotel. </a:t>
            </a:r>
            <a:endParaRPr sz="1600" b="1">
              <a:solidFill>
                <a:schemeClr val="dk1"/>
              </a:solidFill>
            </a:endParaRPr>
          </a:p>
          <a:p>
            <a:pPr marL="0" lvl="0" indent="0" algn="just" rtl="0">
              <a:spcBef>
                <a:spcPts val="1200"/>
              </a:spcBef>
              <a:spcAft>
                <a:spcPts val="0"/>
              </a:spcAft>
              <a:buNone/>
            </a:pPr>
            <a:endParaRPr sz="1600" b="1">
              <a:solidFill>
                <a:schemeClr val="dk1"/>
              </a:solidFill>
            </a:endParaRPr>
          </a:p>
          <a:p>
            <a:pPr marL="457200" lvl="0" indent="-330200" algn="just" rtl="0">
              <a:spcBef>
                <a:spcPts val="1200"/>
              </a:spcBef>
              <a:spcAft>
                <a:spcPts val="0"/>
              </a:spcAft>
              <a:buClr>
                <a:schemeClr val="dk1"/>
              </a:buClr>
              <a:buSzPts val="1600"/>
              <a:buChar char="-"/>
            </a:pPr>
            <a:r>
              <a:rPr lang="en" sz="1600" b="1">
                <a:solidFill>
                  <a:schemeClr val="dk1"/>
                </a:solidFill>
              </a:rPr>
              <a:t>This technology can monitor and adjust lighting, heating, and cooling systems. </a:t>
            </a:r>
            <a:endParaRPr sz="1600" b="1">
              <a:solidFill>
                <a:schemeClr val="dk1"/>
              </a:solidFill>
            </a:endParaRPr>
          </a:p>
          <a:p>
            <a:pPr marL="457200" lvl="0" indent="0" algn="just" rtl="0">
              <a:spcBef>
                <a:spcPts val="1200"/>
              </a:spcBef>
              <a:spcAft>
                <a:spcPts val="0"/>
              </a:spcAft>
              <a:buNone/>
            </a:pPr>
            <a:endParaRPr sz="1600" b="1">
              <a:solidFill>
                <a:schemeClr val="dk1"/>
              </a:solidFill>
            </a:endParaRPr>
          </a:p>
          <a:p>
            <a:pPr marL="457200" lvl="0" indent="-330200" algn="just" rtl="0">
              <a:spcBef>
                <a:spcPts val="1200"/>
              </a:spcBef>
              <a:spcAft>
                <a:spcPts val="0"/>
              </a:spcAft>
              <a:buClr>
                <a:schemeClr val="dk1"/>
              </a:buClr>
              <a:buSzPts val="1600"/>
              <a:buChar char="-"/>
            </a:pPr>
            <a:r>
              <a:rPr lang="en" sz="1600" b="1">
                <a:solidFill>
                  <a:schemeClr val="dk1"/>
                </a:solidFill>
              </a:rPr>
              <a:t>To reduce energy consumption and costs. It can analyze data on energy consumption to identify the data which can be used to make decisions. </a:t>
            </a:r>
            <a:endParaRPr sz="1600" b="1">
              <a:solidFill>
                <a:schemeClr val="dk1"/>
              </a:solidFill>
            </a:endParaRPr>
          </a:p>
        </p:txBody>
      </p:sp>
      <p:pic>
        <p:nvPicPr>
          <p:cNvPr id="165" name="Google Shape;165;p28"/>
          <p:cNvPicPr preferRelativeResize="0"/>
          <p:nvPr/>
        </p:nvPicPr>
        <p:blipFill rotWithShape="1">
          <a:blip r:embed="rId3">
            <a:alphaModFix/>
          </a:blip>
          <a:srcRect b="19891"/>
          <a:stretch/>
        </p:blipFill>
        <p:spPr>
          <a:xfrm>
            <a:off x="115950" y="2108375"/>
            <a:ext cx="4098051" cy="2655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txBox="1">
            <a:spLocks noGrp="1"/>
          </p:cNvSpPr>
          <p:nvPr>
            <p:ph type="title"/>
          </p:nvPr>
        </p:nvSpPr>
        <p:spPr>
          <a:xfrm>
            <a:off x="407150" y="13374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Revenue Management </a:t>
            </a:r>
            <a:endParaRPr/>
          </a:p>
        </p:txBody>
      </p:sp>
      <p:sp>
        <p:nvSpPr>
          <p:cNvPr id="171" name="Google Shape;171;p29"/>
          <p:cNvSpPr txBox="1">
            <a:spLocks noGrp="1"/>
          </p:cNvSpPr>
          <p:nvPr>
            <p:ph type="body" idx="1"/>
          </p:nvPr>
        </p:nvSpPr>
        <p:spPr>
          <a:xfrm>
            <a:off x="4445675" y="184525"/>
            <a:ext cx="4613400" cy="48147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endParaRPr sz="1500" b="1">
              <a:solidFill>
                <a:schemeClr val="dk1"/>
              </a:solidFill>
            </a:endParaRPr>
          </a:p>
          <a:p>
            <a:pPr marL="457200" lvl="0" indent="0" algn="l" rtl="0">
              <a:spcBef>
                <a:spcPts val="1200"/>
              </a:spcBef>
              <a:spcAft>
                <a:spcPts val="0"/>
              </a:spcAft>
              <a:buNone/>
            </a:pPr>
            <a:endParaRPr sz="1500" b="1">
              <a:solidFill>
                <a:schemeClr val="dk1"/>
              </a:solidFill>
            </a:endParaRPr>
          </a:p>
          <a:p>
            <a:pPr marL="457200" lvl="0" indent="-323850" algn="l" rtl="0">
              <a:spcBef>
                <a:spcPts val="1200"/>
              </a:spcBef>
              <a:spcAft>
                <a:spcPts val="0"/>
              </a:spcAft>
              <a:buClr>
                <a:schemeClr val="dk1"/>
              </a:buClr>
              <a:buSzPts val="1500"/>
              <a:buChar char="-"/>
            </a:pPr>
            <a:r>
              <a:rPr lang="en" sz="1500" b="1">
                <a:solidFill>
                  <a:schemeClr val="dk1"/>
                </a:solidFill>
              </a:rPr>
              <a:t>AI technology is used to analyze hotel occupancy, pricing and increase in revenue. Using this technology helps predict historic data pricing accordingly maximizing profitability. </a:t>
            </a:r>
            <a:endParaRPr sz="1500" b="1">
              <a:solidFill>
                <a:schemeClr val="dk1"/>
              </a:solidFill>
            </a:endParaRPr>
          </a:p>
          <a:p>
            <a:pPr marL="457200" lvl="0" indent="0" algn="l" rtl="0">
              <a:spcBef>
                <a:spcPts val="1200"/>
              </a:spcBef>
              <a:spcAft>
                <a:spcPts val="0"/>
              </a:spcAft>
              <a:buNone/>
            </a:pPr>
            <a:endParaRPr sz="1500" b="1">
              <a:solidFill>
                <a:schemeClr val="dk1"/>
              </a:solidFill>
            </a:endParaRPr>
          </a:p>
          <a:p>
            <a:pPr marL="457200" lvl="0" indent="-323850" algn="l" rtl="0">
              <a:spcBef>
                <a:spcPts val="1200"/>
              </a:spcBef>
              <a:spcAft>
                <a:spcPts val="0"/>
              </a:spcAft>
              <a:buClr>
                <a:schemeClr val="dk1"/>
              </a:buClr>
              <a:buSzPts val="1500"/>
              <a:buChar char="-"/>
            </a:pPr>
            <a:r>
              <a:rPr lang="en" sz="1500" b="1">
                <a:solidFill>
                  <a:schemeClr val="dk1"/>
                </a:solidFill>
              </a:rPr>
              <a:t>Also help to track different marketing and competitors. This technology can be integrated into other technologies such as chatbots and virtual reality to optimize customer experience. </a:t>
            </a:r>
            <a:endParaRPr sz="1500" b="1">
              <a:solidFill>
                <a:schemeClr val="dk1"/>
              </a:solidFill>
            </a:endParaRPr>
          </a:p>
          <a:p>
            <a:pPr marL="0" lvl="0" indent="0" algn="l" rtl="0">
              <a:spcBef>
                <a:spcPts val="1200"/>
              </a:spcBef>
              <a:spcAft>
                <a:spcPts val="1200"/>
              </a:spcAft>
              <a:buNone/>
            </a:pPr>
            <a:endParaRPr sz="1500" b="1">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30"/>
          <p:cNvPicPr preferRelativeResize="0"/>
          <p:nvPr/>
        </p:nvPicPr>
        <p:blipFill>
          <a:blip r:embed="rId3">
            <a:alphaModFix/>
          </a:blip>
          <a:stretch>
            <a:fillRect/>
          </a:stretch>
        </p:blipFill>
        <p:spPr>
          <a:xfrm>
            <a:off x="4432950" y="142100"/>
            <a:ext cx="4572950" cy="5069275"/>
          </a:xfrm>
          <a:prstGeom prst="rect">
            <a:avLst/>
          </a:prstGeom>
          <a:noFill/>
          <a:ln>
            <a:noFill/>
          </a:ln>
        </p:spPr>
      </p:pic>
      <p:sp>
        <p:nvSpPr>
          <p:cNvPr id="177" name="Google Shape;177;p30"/>
          <p:cNvSpPr txBox="1"/>
          <p:nvPr/>
        </p:nvSpPr>
        <p:spPr>
          <a:xfrm>
            <a:off x="532775" y="351150"/>
            <a:ext cx="3410400" cy="6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lt1"/>
                </a:solidFill>
                <a:latin typeface="Roboto"/>
                <a:ea typeface="Roboto"/>
                <a:cs typeface="Roboto"/>
                <a:sym typeface="Roboto"/>
              </a:rPr>
              <a:t>Why AI (Artificial Intelligence)</a:t>
            </a:r>
            <a:endParaRPr sz="2100" b="1">
              <a:solidFill>
                <a:schemeClr val="lt1"/>
              </a:solidFill>
              <a:latin typeface="Roboto"/>
              <a:ea typeface="Roboto"/>
              <a:cs typeface="Roboto"/>
              <a:sym typeface="Roboto"/>
            </a:endParaRPr>
          </a:p>
        </p:txBody>
      </p:sp>
      <p:sp>
        <p:nvSpPr>
          <p:cNvPr id="178" name="Google Shape;178;p30"/>
          <p:cNvSpPr txBox="1"/>
          <p:nvPr/>
        </p:nvSpPr>
        <p:spPr>
          <a:xfrm>
            <a:off x="435125" y="1543000"/>
            <a:ext cx="3605700" cy="32100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FFFFFF"/>
              </a:buClr>
              <a:buSzPts val="1400"/>
              <a:buFont typeface="Roboto"/>
              <a:buChar char="-"/>
            </a:pPr>
            <a:r>
              <a:rPr lang="en" b="1">
                <a:solidFill>
                  <a:srgbClr val="FFFFFF"/>
                </a:solidFill>
                <a:latin typeface="Roboto"/>
                <a:ea typeface="Roboto"/>
                <a:cs typeface="Roboto"/>
                <a:sym typeface="Roboto"/>
              </a:rPr>
              <a:t>Greater impact on the hospitality for customers. As we are living in a dynamic society.</a:t>
            </a:r>
            <a:endParaRPr b="1">
              <a:solidFill>
                <a:srgbClr val="FFFFFF"/>
              </a:solidFill>
              <a:latin typeface="Roboto"/>
              <a:ea typeface="Roboto"/>
              <a:cs typeface="Roboto"/>
              <a:sym typeface="Roboto"/>
            </a:endParaRPr>
          </a:p>
          <a:p>
            <a:pPr marL="457200" lvl="0" indent="-317500" algn="l" rtl="0">
              <a:lnSpc>
                <a:spcPct val="115000"/>
              </a:lnSpc>
              <a:spcBef>
                <a:spcPts val="0"/>
              </a:spcBef>
              <a:spcAft>
                <a:spcPts val="0"/>
              </a:spcAft>
              <a:buClr>
                <a:srgbClr val="FFFFFF"/>
              </a:buClr>
              <a:buSzPts val="1400"/>
              <a:buFont typeface="Roboto"/>
              <a:buChar char="-"/>
            </a:pPr>
            <a:r>
              <a:rPr lang="en" b="1">
                <a:solidFill>
                  <a:srgbClr val="FFFFFF"/>
                </a:solidFill>
                <a:latin typeface="Roboto"/>
                <a:ea typeface="Roboto"/>
                <a:cs typeface="Roboto"/>
                <a:sym typeface="Roboto"/>
              </a:rPr>
              <a:t>Operation efficiency and improve guest experience. </a:t>
            </a:r>
            <a:endParaRPr b="1">
              <a:solidFill>
                <a:srgbClr val="FFFFFF"/>
              </a:solidFill>
              <a:latin typeface="Roboto"/>
              <a:ea typeface="Roboto"/>
              <a:cs typeface="Roboto"/>
              <a:sym typeface="Roboto"/>
            </a:endParaRPr>
          </a:p>
          <a:p>
            <a:pPr marL="457200" lvl="0" indent="-317500" algn="l" rtl="0">
              <a:lnSpc>
                <a:spcPct val="115000"/>
              </a:lnSpc>
              <a:spcBef>
                <a:spcPts val="0"/>
              </a:spcBef>
              <a:spcAft>
                <a:spcPts val="0"/>
              </a:spcAft>
              <a:buClr>
                <a:srgbClr val="FFFFFF"/>
              </a:buClr>
              <a:buSzPts val="1400"/>
              <a:buFont typeface="Roboto"/>
              <a:buChar char="-"/>
            </a:pPr>
            <a:r>
              <a:rPr lang="en" b="1">
                <a:solidFill>
                  <a:srgbClr val="FFFFFF"/>
                </a:solidFill>
                <a:latin typeface="Roboto"/>
                <a:ea typeface="Roboto"/>
                <a:cs typeface="Roboto"/>
                <a:sym typeface="Roboto"/>
              </a:rPr>
              <a:t>To have Competitive advantage. </a:t>
            </a:r>
            <a:endParaRPr b="1">
              <a:solidFill>
                <a:srgbClr val="FFFFFF"/>
              </a:solidFill>
              <a:latin typeface="Roboto"/>
              <a:ea typeface="Roboto"/>
              <a:cs typeface="Roboto"/>
              <a:sym typeface="Roboto"/>
            </a:endParaRPr>
          </a:p>
          <a:p>
            <a:pPr marL="457200" lvl="0" indent="-317500" algn="l" rtl="0">
              <a:lnSpc>
                <a:spcPct val="115000"/>
              </a:lnSpc>
              <a:spcBef>
                <a:spcPts val="0"/>
              </a:spcBef>
              <a:spcAft>
                <a:spcPts val="0"/>
              </a:spcAft>
              <a:buClr>
                <a:srgbClr val="FFFFFF"/>
              </a:buClr>
              <a:buSzPts val="1400"/>
              <a:buFont typeface="Roboto"/>
              <a:buChar char="-"/>
            </a:pPr>
            <a:r>
              <a:rPr lang="en" b="1">
                <a:solidFill>
                  <a:srgbClr val="FFFFFF"/>
                </a:solidFill>
                <a:latin typeface="Roboto"/>
                <a:ea typeface="Roboto"/>
                <a:cs typeface="Roboto"/>
                <a:sym typeface="Roboto"/>
              </a:rPr>
              <a:t>Reduce labor cost, time,  and money.</a:t>
            </a:r>
            <a:endParaRPr b="1">
              <a:solidFill>
                <a:srgbClr val="FFFFFF"/>
              </a:solidFill>
              <a:latin typeface="Roboto"/>
              <a:ea typeface="Roboto"/>
              <a:cs typeface="Roboto"/>
              <a:sym typeface="Roboto"/>
            </a:endParaRPr>
          </a:p>
          <a:p>
            <a:pPr marL="457200" lvl="0" indent="-317500" algn="l" rtl="0">
              <a:lnSpc>
                <a:spcPct val="115000"/>
              </a:lnSpc>
              <a:spcBef>
                <a:spcPts val="0"/>
              </a:spcBef>
              <a:spcAft>
                <a:spcPts val="0"/>
              </a:spcAft>
              <a:buClr>
                <a:srgbClr val="FFFFFF"/>
              </a:buClr>
              <a:buSzPts val="1400"/>
              <a:buFont typeface="Roboto"/>
              <a:buChar char="-"/>
            </a:pPr>
            <a:r>
              <a:rPr lang="en" b="1">
                <a:solidFill>
                  <a:srgbClr val="FFFFFF"/>
                </a:solidFill>
                <a:latin typeface="Roboto"/>
                <a:ea typeface="Roboto"/>
                <a:cs typeface="Roboto"/>
                <a:sym typeface="Roboto"/>
              </a:rPr>
              <a:t>Generate profits &amp; bring in  innovation. </a:t>
            </a:r>
            <a:endParaRPr b="1">
              <a:solidFill>
                <a:srgbClr val="FFFFFF"/>
              </a:solidFill>
              <a:latin typeface="Roboto"/>
              <a:ea typeface="Roboto"/>
              <a:cs typeface="Roboto"/>
              <a:sym typeface="Roboto"/>
            </a:endParaRPr>
          </a:p>
          <a:p>
            <a:pPr marL="457200" lvl="0" indent="-317500" algn="l" rtl="0">
              <a:lnSpc>
                <a:spcPct val="115000"/>
              </a:lnSpc>
              <a:spcBef>
                <a:spcPts val="0"/>
              </a:spcBef>
              <a:spcAft>
                <a:spcPts val="0"/>
              </a:spcAft>
              <a:buClr>
                <a:srgbClr val="FFFFFF"/>
              </a:buClr>
              <a:buSzPts val="1400"/>
              <a:buFont typeface="Roboto"/>
              <a:buChar char="-"/>
            </a:pPr>
            <a:r>
              <a:rPr lang="en" b="1">
                <a:solidFill>
                  <a:srgbClr val="FFFFFF"/>
                </a:solidFill>
                <a:latin typeface="Roboto"/>
                <a:ea typeface="Roboto"/>
                <a:cs typeface="Roboto"/>
                <a:sym typeface="Roboto"/>
              </a:rPr>
              <a:t>Track customer behaviors.</a:t>
            </a:r>
            <a:endParaRPr b="1">
              <a:solidFill>
                <a:srgbClr val="FFFFFF"/>
              </a:solidFill>
              <a:latin typeface="Roboto"/>
              <a:ea typeface="Roboto"/>
              <a:cs typeface="Roboto"/>
              <a:sym typeface="Roboto"/>
            </a:endParaRPr>
          </a:p>
          <a:p>
            <a:pPr marL="457200" lvl="0" indent="-317500" algn="l" rtl="0">
              <a:lnSpc>
                <a:spcPct val="115000"/>
              </a:lnSpc>
              <a:spcBef>
                <a:spcPts val="0"/>
              </a:spcBef>
              <a:spcAft>
                <a:spcPts val="0"/>
              </a:spcAft>
              <a:buClr>
                <a:srgbClr val="FFFFFF"/>
              </a:buClr>
              <a:buSzPts val="1400"/>
              <a:buFont typeface="Roboto"/>
              <a:buChar char="-"/>
            </a:pPr>
            <a:r>
              <a:rPr lang="en" b="1">
                <a:solidFill>
                  <a:srgbClr val="FFFFFF"/>
                </a:solidFill>
                <a:latin typeface="Roboto"/>
                <a:ea typeface="Roboto"/>
                <a:cs typeface="Roboto"/>
                <a:sym typeface="Roboto"/>
              </a:rPr>
              <a:t>Help business do proper planning.</a:t>
            </a:r>
            <a:endParaRPr b="1">
              <a:solidFill>
                <a:srgbClr val="FFFFFF"/>
              </a:solidFill>
              <a:latin typeface="Roboto"/>
              <a:ea typeface="Roboto"/>
              <a:cs typeface="Roboto"/>
              <a:sym typeface="Roboto"/>
            </a:endParaRPr>
          </a:p>
          <a:p>
            <a:pPr marL="457200" lvl="0" indent="-317500" algn="l" rtl="0">
              <a:lnSpc>
                <a:spcPct val="115000"/>
              </a:lnSpc>
              <a:spcBef>
                <a:spcPts val="0"/>
              </a:spcBef>
              <a:spcAft>
                <a:spcPts val="0"/>
              </a:spcAft>
              <a:buClr>
                <a:srgbClr val="FFFFFF"/>
              </a:buClr>
              <a:buSzPts val="1400"/>
              <a:buFont typeface="Roboto"/>
              <a:buChar char="-"/>
            </a:pPr>
            <a:r>
              <a:rPr lang="en" b="1">
                <a:solidFill>
                  <a:srgbClr val="FFFFFF"/>
                </a:solidFill>
                <a:latin typeface="Roboto"/>
                <a:ea typeface="Roboto"/>
                <a:cs typeface="Roboto"/>
                <a:sym typeface="Roboto"/>
              </a:rPr>
              <a:t>Predict the future.</a:t>
            </a:r>
            <a:endParaRPr b="1">
              <a:solidFill>
                <a:srgbClr val="FFFFFF"/>
              </a:solidFill>
              <a:latin typeface="Roboto"/>
              <a:ea typeface="Roboto"/>
              <a:cs typeface="Roboto"/>
              <a:sym typeface="Roboto"/>
            </a:endParaRPr>
          </a:p>
          <a:p>
            <a:pPr marL="0" lvl="0" indent="0" algn="l" rtl="0">
              <a:spcBef>
                <a:spcPts val="1200"/>
              </a:spcBef>
              <a:spcAft>
                <a:spcPts val="0"/>
              </a:spcAft>
              <a:buNone/>
            </a:pPr>
            <a:endParaRPr sz="1300">
              <a:solidFill>
                <a:schemeClr val="dk2"/>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1"/>
          <p:cNvSpPr txBox="1">
            <a:spLocks noGrp="1"/>
          </p:cNvSpPr>
          <p:nvPr>
            <p:ph type="body" idx="1"/>
          </p:nvPr>
        </p:nvSpPr>
        <p:spPr>
          <a:xfrm>
            <a:off x="4713500" y="928550"/>
            <a:ext cx="4289700" cy="3826800"/>
          </a:xfrm>
          <a:prstGeom prst="rect">
            <a:avLst/>
          </a:prstGeom>
        </p:spPr>
        <p:txBody>
          <a:bodyPr spcFirstLastPara="1" wrap="square" lIns="91425" tIns="91425" rIns="91425" bIns="91425" anchor="t" anchorCtr="0">
            <a:noAutofit/>
          </a:bodyPr>
          <a:lstStyle/>
          <a:p>
            <a:pPr marL="457200" lvl="0" indent="-330835" algn="l" rtl="0">
              <a:lnSpc>
                <a:spcPct val="105000"/>
              </a:lnSpc>
              <a:spcBef>
                <a:spcPts val="0"/>
              </a:spcBef>
              <a:spcAft>
                <a:spcPts val="0"/>
              </a:spcAft>
              <a:buClr>
                <a:schemeClr val="dk1"/>
              </a:buClr>
              <a:buSzPts val="1610"/>
              <a:buChar char="-"/>
            </a:pPr>
            <a:r>
              <a:rPr lang="en" sz="1610" b="1">
                <a:solidFill>
                  <a:schemeClr val="dk1"/>
                </a:solidFill>
              </a:rPr>
              <a:t>Its full-service hotels offering more restaurants and other amenities. </a:t>
            </a:r>
            <a:endParaRPr sz="1610" b="1">
              <a:solidFill>
                <a:schemeClr val="dk1"/>
              </a:solidFill>
            </a:endParaRPr>
          </a:p>
          <a:p>
            <a:pPr marL="0" lvl="0" indent="0" algn="l" rtl="0">
              <a:lnSpc>
                <a:spcPct val="105000"/>
              </a:lnSpc>
              <a:spcBef>
                <a:spcPts val="1200"/>
              </a:spcBef>
              <a:spcAft>
                <a:spcPts val="0"/>
              </a:spcAft>
              <a:buSzPts val="770"/>
              <a:buNone/>
            </a:pPr>
            <a:endParaRPr sz="1610" b="1">
              <a:solidFill>
                <a:schemeClr val="dk1"/>
              </a:solidFill>
            </a:endParaRPr>
          </a:p>
          <a:p>
            <a:pPr marL="457200" lvl="0" indent="-330835" algn="l" rtl="0">
              <a:lnSpc>
                <a:spcPct val="105000"/>
              </a:lnSpc>
              <a:spcBef>
                <a:spcPts val="1200"/>
              </a:spcBef>
              <a:spcAft>
                <a:spcPts val="0"/>
              </a:spcAft>
              <a:buClr>
                <a:schemeClr val="dk1"/>
              </a:buClr>
              <a:buSzPts val="1610"/>
              <a:buChar char="-"/>
            </a:pPr>
            <a:r>
              <a:rPr lang="en" sz="1610" b="1">
                <a:solidFill>
                  <a:schemeClr val="dk1"/>
                </a:solidFill>
              </a:rPr>
              <a:t>Asset business Management  or franchise hotels &amp; partner with other businesses such as credit card companies like American Express (AMEX).</a:t>
            </a:r>
            <a:endParaRPr sz="1610" b="1">
              <a:solidFill>
                <a:schemeClr val="dk1"/>
              </a:solidFill>
            </a:endParaRPr>
          </a:p>
          <a:p>
            <a:pPr marL="0" lvl="0" indent="0" algn="l" rtl="0">
              <a:lnSpc>
                <a:spcPct val="105000"/>
              </a:lnSpc>
              <a:spcBef>
                <a:spcPts val="1200"/>
              </a:spcBef>
              <a:spcAft>
                <a:spcPts val="0"/>
              </a:spcAft>
              <a:buSzPts val="770"/>
              <a:buNone/>
            </a:pPr>
            <a:endParaRPr sz="1610" b="1">
              <a:solidFill>
                <a:schemeClr val="dk1"/>
              </a:solidFill>
            </a:endParaRPr>
          </a:p>
          <a:p>
            <a:pPr marL="457200" lvl="0" indent="-330835" algn="l" rtl="0">
              <a:lnSpc>
                <a:spcPct val="105000"/>
              </a:lnSpc>
              <a:spcBef>
                <a:spcPts val="1200"/>
              </a:spcBef>
              <a:spcAft>
                <a:spcPts val="0"/>
              </a:spcAft>
              <a:buClr>
                <a:schemeClr val="dk1"/>
              </a:buClr>
              <a:buSzPts val="1610"/>
              <a:buChar char="-"/>
            </a:pPr>
            <a:r>
              <a:rPr lang="en" sz="1610" b="1">
                <a:solidFill>
                  <a:schemeClr val="dk1"/>
                </a:solidFill>
              </a:rPr>
              <a:t>In 2021 there were two new programs introduced which are contactless check-in/out and  contactless food and drink vending machines.  </a:t>
            </a:r>
            <a:endParaRPr sz="1610" b="1">
              <a:solidFill>
                <a:schemeClr val="dk1"/>
              </a:solidFill>
            </a:endParaRPr>
          </a:p>
          <a:p>
            <a:pPr marL="0" lvl="0" indent="0" algn="l" rtl="0">
              <a:lnSpc>
                <a:spcPct val="105000"/>
              </a:lnSpc>
              <a:spcBef>
                <a:spcPts val="1200"/>
              </a:spcBef>
              <a:spcAft>
                <a:spcPts val="0"/>
              </a:spcAft>
              <a:buNone/>
            </a:pPr>
            <a:endParaRPr sz="1210" b="1">
              <a:solidFill>
                <a:schemeClr val="dk1"/>
              </a:solidFill>
            </a:endParaRPr>
          </a:p>
          <a:p>
            <a:pPr marL="0" lvl="0" indent="0" algn="l" rtl="0">
              <a:lnSpc>
                <a:spcPct val="105000"/>
              </a:lnSpc>
              <a:spcBef>
                <a:spcPts val="1200"/>
              </a:spcBef>
              <a:spcAft>
                <a:spcPts val="1200"/>
              </a:spcAft>
              <a:buSzPts val="770"/>
              <a:buNone/>
            </a:pPr>
            <a:endParaRPr sz="1210" b="1">
              <a:solidFill>
                <a:schemeClr val="dk1"/>
              </a:solidFill>
            </a:endParaRPr>
          </a:p>
        </p:txBody>
      </p:sp>
      <p:pic>
        <p:nvPicPr>
          <p:cNvPr id="184" name="Google Shape;184;p31"/>
          <p:cNvPicPr preferRelativeResize="0"/>
          <p:nvPr/>
        </p:nvPicPr>
        <p:blipFill>
          <a:blip r:embed="rId3">
            <a:alphaModFix/>
          </a:blip>
          <a:stretch>
            <a:fillRect/>
          </a:stretch>
        </p:blipFill>
        <p:spPr>
          <a:xfrm>
            <a:off x="0" y="1573800"/>
            <a:ext cx="4456873" cy="3181576"/>
          </a:xfrm>
          <a:prstGeom prst="rect">
            <a:avLst/>
          </a:prstGeom>
          <a:noFill/>
          <a:ln>
            <a:noFill/>
          </a:ln>
        </p:spPr>
      </p:pic>
      <p:sp>
        <p:nvSpPr>
          <p:cNvPr id="185" name="Google Shape;185;p31"/>
          <p:cNvSpPr txBox="1"/>
          <p:nvPr/>
        </p:nvSpPr>
        <p:spPr>
          <a:xfrm>
            <a:off x="193025" y="442850"/>
            <a:ext cx="3616500" cy="485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lt1"/>
                </a:solidFill>
                <a:latin typeface="Roboto"/>
                <a:ea typeface="Roboto"/>
                <a:cs typeface="Roboto"/>
                <a:sym typeface="Roboto"/>
              </a:rPr>
              <a:t>Graphical Outlook  through AI Over five (5) years.</a:t>
            </a:r>
            <a:endParaRPr sz="2100" b="1">
              <a:solidFill>
                <a:schemeClr val="lt1"/>
              </a:solidFill>
              <a:latin typeface="Roboto"/>
              <a:ea typeface="Roboto"/>
              <a:cs typeface="Roboto"/>
              <a:sym typeface="Roboto"/>
            </a:endParaRPr>
          </a:p>
        </p:txBody>
      </p:sp>
      <p:sp>
        <p:nvSpPr>
          <p:cNvPr id="186" name="Google Shape;186;p31"/>
          <p:cNvSpPr txBox="1"/>
          <p:nvPr/>
        </p:nvSpPr>
        <p:spPr>
          <a:xfrm>
            <a:off x="4848675" y="142125"/>
            <a:ext cx="3372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990"/>
              <a:buFont typeface="Arial"/>
              <a:buNone/>
            </a:pPr>
            <a:r>
              <a:rPr lang="en" sz="1820" b="1">
                <a:solidFill>
                  <a:schemeClr val="dk1"/>
                </a:solidFill>
                <a:latin typeface="Roboto"/>
                <a:ea typeface="Roboto"/>
                <a:cs typeface="Roboto"/>
                <a:sym typeface="Roboto"/>
              </a:rPr>
              <a:t>How Marriott makes money </a:t>
            </a:r>
            <a:endParaRPr sz="1300" b="1">
              <a:solidFill>
                <a:schemeClr val="dk2"/>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p:nvPr/>
        </p:nvSpPr>
        <p:spPr>
          <a:xfrm>
            <a:off x="0" y="1691950"/>
            <a:ext cx="4297500" cy="3094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 sz="1200" b="1">
                <a:solidFill>
                  <a:schemeClr val="dk1"/>
                </a:solidFill>
                <a:latin typeface="Roboto"/>
                <a:ea typeface="Roboto"/>
                <a:cs typeface="Roboto"/>
                <a:sym typeface="Roboto"/>
              </a:rPr>
              <a:t>Self Introduction</a:t>
            </a:r>
            <a:endParaRPr sz="1200" b="1">
              <a:solidFill>
                <a:schemeClr val="dk1"/>
              </a:solidFill>
              <a:latin typeface="Roboto"/>
              <a:ea typeface="Roboto"/>
              <a:cs typeface="Roboto"/>
              <a:sym typeface="Roboto"/>
            </a:endParaRPr>
          </a:p>
          <a:p>
            <a:pPr marL="0" lvl="0" indent="0" algn="l" rtl="0">
              <a:lnSpc>
                <a:spcPct val="115000"/>
              </a:lnSpc>
              <a:spcBef>
                <a:spcPts val="1000"/>
              </a:spcBef>
              <a:spcAft>
                <a:spcPts val="0"/>
              </a:spcAft>
              <a:buNone/>
            </a:pPr>
            <a:r>
              <a:rPr lang="en" sz="1200" b="1">
                <a:solidFill>
                  <a:schemeClr val="dk1"/>
                </a:solidFill>
                <a:latin typeface="Roboto"/>
                <a:ea typeface="Roboto"/>
                <a:cs typeface="Roboto"/>
                <a:sym typeface="Roboto"/>
              </a:rPr>
              <a:t>Background of Marriott International</a:t>
            </a:r>
            <a:endParaRPr sz="1200" b="1">
              <a:solidFill>
                <a:schemeClr val="dk1"/>
              </a:solidFill>
              <a:latin typeface="Roboto"/>
              <a:ea typeface="Roboto"/>
              <a:cs typeface="Roboto"/>
              <a:sym typeface="Roboto"/>
            </a:endParaRPr>
          </a:p>
          <a:p>
            <a:pPr marL="0" lvl="0" indent="0" algn="l" rtl="0">
              <a:lnSpc>
                <a:spcPct val="115000"/>
              </a:lnSpc>
              <a:spcBef>
                <a:spcPts val="1000"/>
              </a:spcBef>
              <a:spcAft>
                <a:spcPts val="0"/>
              </a:spcAft>
              <a:buNone/>
            </a:pPr>
            <a:r>
              <a:rPr lang="en" sz="1200" b="1">
                <a:solidFill>
                  <a:schemeClr val="dk1"/>
                </a:solidFill>
                <a:latin typeface="Roboto"/>
                <a:ea typeface="Roboto"/>
                <a:cs typeface="Roboto"/>
                <a:sym typeface="Roboto"/>
              </a:rPr>
              <a:t>Considerations, Potential AI Solution</a:t>
            </a:r>
            <a:endParaRPr sz="1200" b="1">
              <a:solidFill>
                <a:schemeClr val="dk1"/>
              </a:solidFill>
              <a:latin typeface="Roboto"/>
              <a:ea typeface="Roboto"/>
              <a:cs typeface="Roboto"/>
              <a:sym typeface="Roboto"/>
            </a:endParaRPr>
          </a:p>
          <a:p>
            <a:pPr marL="0" lvl="0" indent="0" algn="l" rtl="0">
              <a:lnSpc>
                <a:spcPct val="115000"/>
              </a:lnSpc>
              <a:spcBef>
                <a:spcPts val="1000"/>
              </a:spcBef>
              <a:spcAft>
                <a:spcPts val="0"/>
              </a:spcAft>
              <a:buNone/>
            </a:pPr>
            <a:r>
              <a:rPr lang="en" sz="1200" b="1">
                <a:solidFill>
                  <a:schemeClr val="dk1"/>
                </a:solidFill>
                <a:latin typeface="Roboto"/>
                <a:ea typeface="Roboto"/>
                <a:cs typeface="Roboto"/>
                <a:sym typeface="Roboto"/>
              </a:rPr>
              <a:t>Brand-Specific Implementation, Personalization Experience</a:t>
            </a:r>
            <a:endParaRPr sz="1200" b="1">
              <a:solidFill>
                <a:schemeClr val="dk1"/>
              </a:solidFill>
              <a:latin typeface="Roboto"/>
              <a:ea typeface="Roboto"/>
              <a:cs typeface="Roboto"/>
              <a:sym typeface="Roboto"/>
            </a:endParaRPr>
          </a:p>
          <a:p>
            <a:pPr marL="0" lvl="0" indent="0" algn="l" rtl="0">
              <a:lnSpc>
                <a:spcPct val="115000"/>
              </a:lnSpc>
              <a:spcBef>
                <a:spcPts val="1000"/>
              </a:spcBef>
              <a:spcAft>
                <a:spcPts val="0"/>
              </a:spcAft>
              <a:buNone/>
            </a:pPr>
            <a:r>
              <a:rPr lang="en" sz="1200" b="1">
                <a:solidFill>
                  <a:schemeClr val="dk1"/>
                </a:solidFill>
                <a:latin typeface="Roboto"/>
                <a:ea typeface="Roboto"/>
                <a:cs typeface="Roboto"/>
                <a:sym typeface="Roboto"/>
              </a:rPr>
              <a:t>Productive Maintenance</a:t>
            </a:r>
            <a:endParaRPr sz="1200" b="1">
              <a:solidFill>
                <a:schemeClr val="dk1"/>
              </a:solidFill>
              <a:latin typeface="Roboto"/>
              <a:ea typeface="Roboto"/>
              <a:cs typeface="Roboto"/>
              <a:sym typeface="Roboto"/>
            </a:endParaRPr>
          </a:p>
          <a:p>
            <a:pPr marL="0" lvl="0" indent="0" algn="l" rtl="0">
              <a:lnSpc>
                <a:spcPct val="115000"/>
              </a:lnSpc>
              <a:spcBef>
                <a:spcPts val="1000"/>
              </a:spcBef>
              <a:spcAft>
                <a:spcPts val="0"/>
              </a:spcAft>
              <a:buNone/>
            </a:pPr>
            <a:r>
              <a:rPr lang="en" sz="1200" b="1">
                <a:solidFill>
                  <a:schemeClr val="dk1"/>
                </a:solidFill>
                <a:latin typeface="Roboto"/>
                <a:ea typeface="Roboto"/>
                <a:cs typeface="Roboto"/>
                <a:sym typeface="Roboto"/>
              </a:rPr>
              <a:t>Smart Room Management</a:t>
            </a:r>
            <a:endParaRPr sz="1200" b="1">
              <a:solidFill>
                <a:schemeClr val="dk1"/>
              </a:solidFill>
              <a:latin typeface="Roboto"/>
              <a:ea typeface="Roboto"/>
              <a:cs typeface="Roboto"/>
              <a:sym typeface="Roboto"/>
            </a:endParaRPr>
          </a:p>
          <a:p>
            <a:pPr marL="0" lvl="0" indent="0" algn="l" rtl="0">
              <a:lnSpc>
                <a:spcPct val="115000"/>
              </a:lnSpc>
              <a:spcBef>
                <a:spcPts val="1000"/>
              </a:spcBef>
              <a:spcAft>
                <a:spcPts val="0"/>
              </a:spcAft>
              <a:buNone/>
            </a:pPr>
            <a:r>
              <a:rPr lang="en" sz="1200" b="1">
                <a:solidFill>
                  <a:schemeClr val="dk1"/>
                </a:solidFill>
                <a:latin typeface="Roboto"/>
                <a:ea typeface="Roboto"/>
                <a:cs typeface="Roboto"/>
                <a:sym typeface="Roboto"/>
              </a:rPr>
              <a:t>Automated House Management or Keeping Marketing</a:t>
            </a:r>
            <a:endParaRPr sz="1200" b="1">
              <a:solidFill>
                <a:schemeClr val="dk1"/>
              </a:solidFill>
              <a:latin typeface="Roboto"/>
              <a:ea typeface="Roboto"/>
              <a:cs typeface="Roboto"/>
              <a:sym typeface="Roboto"/>
            </a:endParaRPr>
          </a:p>
          <a:p>
            <a:pPr marL="0" lvl="0" indent="0" algn="l" rtl="0">
              <a:lnSpc>
                <a:spcPct val="115000"/>
              </a:lnSpc>
              <a:spcBef>
                <a:spcPts val="1000"/>
              </a:spcBef>
              <a:spcAft>
                <a:spcPts val="0"/>
              </a:spcAft>
              <a:buNone/>
            </a:pPr>
            <a:r>
              <a:rPr lang="en" sz="1200" b="1">
                <a:solidFill>
                  <a:schemeClr val="dk1"/>
                </a:solidFill>
                <a:latin typeface="Roboto"/>
                <a:ea typeface="Roboto"/>
                <a:cs typeface="Roboto"/>
                <a:sym typeface="Roboto"/>
              </a:rPr>
              <a:t>How AI change Inventory Management</a:t>
            </a:r>
            <a:endParaRPr sz="1200" b="1">
              <a:solidFill>
                <a:schemeClr val="dk1"/>
              </a:solidFill>
              <a:latin typeface="Roboto"/>
              <a:ea typeface="Roboto"/>
              <a:cs typeface="Roboto"/>
              <a:sym typeface="Roboto"/>
            </a:endParaRPr>
          </a:p>
          <a:p>
            <a:pPr marL="0" lvl="0" indent="0" algn="l" rtl="0">
              <a:lnSpc>
                <a:spcPct val="115000"/>
              </a:lnSpc>
              <a:spcBef>
                <a:spcPts val="1000"/>
              </a:spcBef>
              <a:spcAft>
                <a:spcPts val="0"/>
              </a:spcAft>
              <a:buNone/>
            </a:pPr>
            <a:endParaRPr sz="1200" b="1">
              <a:solidFill>
                <a:schemeClr val="dk1"/>
              </a:solidFill>
              <a:latin typeface="Roboto"/>
              <a:ea typeface="Roboto"/>
              <a:cs typeface="Roboto"/>
              <a:sym typeface="Roboto"/>
            </a:endParaRPr>
          </a:p>
        </p:txBody>
      </p:sp>
      <p:sp>
        <p:nvSpPr>
          <p:cNvPr id="71" name="Google Shape;71;p14"/>
          <p:cNvSpPr txBox="1"/>
          <p:nvPr/>
        </p:nvSpPr>
        <p:spPr>
          <a:xfrm>
            <a:off x="3221050" y="0"/>
            <a:ext cx="25443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solidFill>
                  <a:srgbClr val="EBEBEB"/>
                </a:solidFill>
                <a:latin typeface="Roboto"/>
                <a:ea typeface="Roboto"/>
                <a:cs typeface="Roboto"/>
                <a:sym typeface="Roboto"/>
              </a:rPr>
              <a:t>Table of Contents</a:t>
            </a:r>
            <a:endParaRPr sz="100">
              <a:latin typeface="Roboto"/>
              <a:ea typeface="Roboto"/>
              <a:cs typeface="Roboto"/>
              <a:sym typeface="Roboto"/>
            </a:endParaRPr>
          </a:p>
        </p:txBody>
      </p:sp>
      <p:sp>
        <p:nvSpPr>
          <p:cNvPr id="72" name="Google Shape;72;p14"/>
          <p:cNvSpPr txBox="1"/>
          <p:nvPr/>
        </p:nvSpPr>
        <p:spPr>
          <a:xfrm>
            <a:off x="4613350" y="1748350"/>
            <a:ext cx="4353900" cy="3045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300" b="1">
                <a:solidFill>
                  <a:schemeClr val="dk1"/>
                </a:solidFill>
                <a:latin typeface="Roboto"/>
                <a:ea typeface="Roboto"/>
                <a:cs typeface="Roboto"/>
                <a:sym typeface="Roboto"/>
              </a:rPr>
              <a:t>Energy Management &amp; Revenue Management</a:t>
            </a:r>
            <a:endParaRPr sz="1300" b="1">
              <a:solidFill>
                <a:schemeClr val="dk1"/>
              </a:solidFill>
              <a:latin typeface="Roboto"/>
              <a:ea typeface="Roboto"/>
              <a:cs typeface="Roboto"/>
              <a:sym typeface="Roboto"/>
            </a:endParaRPr>
          </a:p>
          <a:p>
            <a:pPr marL="0" lvl="0" indent="0" algn="l" rtl="0">
              <a:lnSpc>
                <a:spcPct val="150000"/>
              </a:lnSpc>
              <a:spcBef>
                <a:spcPts val="0"/>
              </a:spcBef>
              <a:spcAft>
                <a:spcPts val="0"/>
              </a:spcAft>
              <a:buNone/>
            </a:pPr>
            <a:r>
              <a:rPr lang="en" sz="1300" b="1">
                <a:solidFill>
                  <a:schemeClr val="dk1"/>
                </a:solidFill>
                <a:latin typeface="Roboto"/>
                <a:ea typeface="Roboto"/>
                <a:cs typeface="Roboto"/>
                <a:sym typeface="Roboto"/>
              </a:rPr>
              <a:t>Why AI (Artificial Intelligence )</a:t>
            </a:r>
            <a:endParaRPr sz="1300" b="1">
              <a:solidFill>
                <a:schemeClr val="dk1"/>
              </a:solidFill>
              <a:latin typeface="Roboto"/>
              <a:ea typeface="Roboto"/>
              <a:cs typeface="Roboto"/>
              <a:sym typeface="Roboto"/>
            </a:endParaRPr>
          </a:p>
          <a:p>
            <a:pPr marL="0" lvl="0" indent="0" algn="l" rtl="0">
              <a:lnSpc>
                <a:spcPct val="150000"/>
              </a:lnSpc>
              <a:spcBef>
                <a:spcPts val="0"/>
              </a:spcBef>
              <a:spcAft>
                <a:spcPts val="0"/>
              </a:spcAft>
              <a:buNone/>
            </a:pPr>
            <a:r>
              <a:rPr lang="en" sz="1300" b="1">
                <a:solidFill>
                  <a:schemeClr val="dk1"/>
                </a:solidFill>
                <a:latin typeface="Roboto"/>
                <a:ea typeface="Roboto"/>
                <a:cs typeface="Roboto"/>
                <a:sym typeface="Roboto"/>
              </a:rPr>
              <a:t>How Marriott makes money</a:t>
            </a:r>
            <a:endParaRPr sz="1300" b="1">
              <a:solidFill>
                <a:schemeClr val="dk1"/>
              </a:solidFill>
              <a:latin typeface="Roboto"/>
              <a:ea typeface="Roboto"/>
              <a:cs typeface="Roboto"/>
              <a:sym typeface="Roboto"/>
            </a:endParaRPr>
          </a:p>
          <a:p>
            <a:pPr marL="0" lvl="0" indent="0" algn="l" rtl="0">
              <a:lnSpc>
                <a:spcPct val="150000"/>
              </a:lnSpc>
              <a:spcBef>
                <a:spcPts val="0"/>
              </a:spcBef>
              <a:spcAft>
                <a:spcPts val="0"/>
              </a:spcAft>
              <a:buNone/>
            </a:pPr>
            <a:r>
              <a:rPr lang="en" sz="1300" b="1">
                <a:solidFill>
                  <a:schemeClr val="dk1"/>
                </a:solidFill>
                <a:latin typeface="Roboto"/>
                <a:ea typeface="Roboto"/>
                <a:cs typeface="Roboto"/>
                <a:sym typeface="Roboto"/>
              </a:rPr>
              <a:t>Key Issues facing Marriott &amp; Ethical implication of AI</a:t>
            </a:r>
            <a:endParaRPr sz="1300" b="1">
              <a:solidFill>
                <a:schemeClr val="dk1"/>
              </a:solidFill>
              <a:latin typeface="Roboto"/>
              <a:ea typeface="Roboto"/>
              <a:cs typeface="Roboto"/>
              <a:sym typeface="Roboto"/>
            </a:endParaRPr>
          </a:p>
          <a:p>
            <a:pPr marL="0" lvl="0" indent="0" algn="l" rtl="0">
              <a:lnSpc>
                <a:spcPct val="150000"/>
              </a:lnSpc>
              <a:spcBef>
                <a:spcPts val="0"/>
              </a:spcBef>
              <a:spcAft>
                <a:spcPts val="0"/>
              </a:spcAft>
              <a:buNone/>
            </a:pPr>
            <a:r>
              <a:rPr lang="en" sz="1300" b="1">
                <a:solidFill>
                  <a:schemeClr val="dk1"/>
                </a:solidFill>
                <a:latin typeface="Roboto"/>
                <a:ea typeface="Roboto"/>
                <a:cs typeface="Roboto"/>
                <a:sym typeface="Roboto"/>
              </a:rPr>
              <a:t>Opportunities amidst challenges </a:t>
            </a:r>
            <a:endParaRPr sz="1300" b="1">
              <a:solidFill>
                <a:schemeClr val="dk1"/>
              </a:solidFill>
              <a:latin typeface="Roboto"/>
              <a:ea typeface="Roboto"/>
              <a:cs typeface="Roboto"/>
              <a:sym typeface="Roboto"/>
            </a:endParaRPr>
          </a:p>
          <a:p>
            <a:pPr marL="0" lvl="0" indent="0" algn="l" rtl="0">
              <a:lnSpc>
                <a:spcPct val="150000"/>
              </a:lnSpc>
              <a:spcBef>
                <a:spcPts val="0"/>
              </a:spcBef>
              <a:spcAft>
                <a:spcPts val="0"/>
              </a:spcAft>
              <a:buNone/>
            </a:pPr>
            <a:r>
              <a:rPr lang="en" sz="1300" b="1">
                <a:solidFill>
                  <a:schemeClr val="dk1"/>
                </a:solidFill>
                <a:latin typeface="Roboto"/>
                <a:ea typeface="Roboto"/>
                <a:cs typeface="Roboto"/>
                <a:sym typeface="Roboto"/>
              </a:rPr>
              <a:t>Robotic process automation In Hotel operation</a:t>
            </a:r>
            <a:endParaRPr sz="1300" b="1">
              <a:solidFill>
                <a:schemeClr val="dk1"/>
              </a:solidFill>
              <a:latin typeface="Roboto"/>
              <a:ea typeface="Roboto"/>
              <a:cs typeface="Roboto"/>
              <a:sym typeface="Roboto"/>
            </a:endParaRPr>
          </a:p>
          <a:p>
            <a:pPr marL="0" lvl="0" indent="0" algn="l" rtl="0">
              <a:lnSpc>
                <a:spcPct val="150000"/>
              </a:lnSpc>
              <a:spcBef>
                <a:spcPts val="0"/>
              </a:spcBef>
              <a:spcAft>
                <a:spcPts val="0"/>
              </a:spcAft>
              <a:buNone/>
            </a:pPr>
            <a:r>
              <a:rPr lang="en" sz="1300" b="1">
                <a:solidFill>
                  <a:schemeClr val="dk1"/>
                </a:solidFill>
                <a:latin typeface="Roboto"/>
                <a:ea typeface="Roboto"/>
                <a:cs typeface="Roboto"/>
                <a:sym typeface="Roboto"/>
              </a:rPr>
              <a:t>Conclusion</a:t>
            </a:r>
            <a:endParaRPr sz="1300" b="1">
              <a:solidFill>
                <a:schemeClr val="dk1"/>
              </a:solidFill>
              <a:latin typeface="Roboto"/>
              <a:ea typeface="Roboto"/>
              <a:cs typeface="Roboto"/>
              <a:sym typeface="Roboto"/>
            </a:endParaRPr>
          </a:p>
          <a:p>
            <a:pPr marL="0" lvl="0" indent="0" algn="l" rtl="0">
              <a:lnSpc>
                <a:spcPct val="150000"/>
              </a:lnSpc>
              <a:spcBef>
                <a:spcPts val="0"/>
              </a:spcBef>
              <a:spcAft>
                <a:spcPts val="0"/>
              </a:spcAft>
              <a:buNone/>
            </a:pPr>
            <a:endParaRPr sz="1300" b="1">
              <a:solidFill>
                <a:schemeClr val="dk1"/>
              </a:solidFill>
              <a:latin typeface="Roboto"/>
              <a:ea typeface="Roboto"/>
              <a:cs typeface="Roboto"/>
              <a:sym typeface="Roboto"/>
            </a:endParaRPr>
          </a:p>
          <a:p>
            <a:pPr marL="0" lvl="0" indent="0" algn="l" rtl="0">
              <a:lnSpc>
                <a:spcPct val="150000"/>
              </a:lnSpc>
              <a:spcBef>
                <a:spcPts val="0"/>
              </a:spcBef>
              <a:spcAft>
                <a:spcPts val="0"/>
              </a:spcAft>
              <a:buNone/>
            </a:pPr>
            <a:endParaRPr sz="1300" b="1">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2"/>
          <p:cNvSpPr txBox="1">
            <a:spLocks noGrp="1"/>
          </p:cNvSpPr>
          <p:nvPr>
            <p:ph type="title"/>
          </p:nvPr>
        </p:nvSpPr>
        <p:spPr>
          <a:xfrm>
            <a:off x="152400" y="500925"/>
            <a:ext cx="38658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Ethical Implications of AI </a:t>
            </a:r>
            <a:endParaRPr/>
          </a:p>
        </p:txBody>
      </p:sp>
      <p:sp>
        <p:nvSpPr>
          <p:cNvPr id="192" name="Google Shape;192;p32"/>
          <p:cNvSpPr txBox="1">
            <a:spLocks noGrp="1"/>
          </p:cNvSpPr>
          <p:nvPr>
            <p:ph type="body" idx="1"/>
          </p:nvPr>
        </p:nvSpPr>
        <p:spPr>
          <a:xfrm>
            <a:off x="4644675" y="500925"/>
            <a:ext cx="44322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b="1">
                <a:solidFill>
                  <a:schemeClr val="dk1"/>
                </a:solidFill>
              </a:rPr>
              <a:t>Privacy concerns is the ethical dimension of AI in the hospitality industry. </a:t>
            </a:r>
            <a:endParaRPr sz="1500" b="1">
              <a:solidFill>
                <a:schemeClr val="dk1"/>
              </a:solidFill>
            </a:endParaRPr>
          </a:p>
          <a:p>
            <a:pPr marL="457200" lvl="0" indent="0" algn="l" rtl="0">
              <a:spcBef>
                <a:spcPts val="1200"/>
              </a:spcBef>
              <a:spcAft>
                <a:spcPts val="0"/>
              </a:spcAft>
              <a:buNone/>
            </a:pPr>
            <a:r>
              <a:rPr lang="en" sz="1500" b="1">
                <a:solidFill>
                  <a:schemeClr val="dk1"/>
                </a:solidFill>
              </a:rPr>
              <a:t>Ethical Concerns:</a:t>
            </a:r>
            <a:endParaRPr sz="1500" b="1">
              <a:solidFill>
                <a:schemeClr val="dk1"/>
              </a:solidFill>
            </a:endParaRPr>
          </a:p>
          <a:p>
            <a:pPr marL="457200" lvl="0" indent="-323850" algn="l" rtl="0">
              <a:spcBef>
                <a:spcPts val="1200"/>
              </a:spcBef>
              <a:spcAft>
                <a:spcPts val="0"/>
              </a:spcAft>
              <a:buClr>
                <a:schemeClr val="dk1"/>
              </a:buClr>
              <a:buSzPts val="1500"/>
              <a:buChar char="-"/>
            </a:pPr>
            <a:r>
              <a:rPr lang="en" sz="1500" b="1">
                <a:solidFill>
                  <a:schemeClr val="dk1"/>
                </a:solidFill>
              </a:rPr>
              <a:t>Human interaction and trust.</a:t>
            </a:r>
            <a:endParaRPr sz="1500" b="1">
              <a:solidFill>
                <a:schemeClr val="dk1"/>
              </a:solidFill>
            </a:endParaRPr>
          </a:p>
          <a:p>
            <a:pPr marL="457200" lvl="0" indent="-323850" algn="l" rtl="0">
              <a:spcBef>
                <a:spcPts val="0"/>
              </a:spcBef>
              <a:spcAft>
                <a:spcPts val="0"/>
              </a:spcAft>
              <a:buClr>
                <a:schemeClr val="dk1"/>
              </a:buClr>
              <a:buSzPts val="1500"/>
              <a:buChar char="-"/>
            </a:pPr>
            <a:r>
              <a:rPr lang="en" sz="1500" b="1">
                <a:solidFill>
                  <a:schemeClr val="dk1"/>
                </a:solidFill>
              </a:rPr>
              <a:t>Confidentiality and Integrity among users. </a:t>
            </a:r>
            <a:endParaRPr sz="1500" b="1">
              <a:solidFill>
                <a:schemeClr val="dk1"/>
              </a:solidFill>
            </a:endParaRPr>
          </a:p>
          <a:p>
            <a:pPr marL="457200" lvl="0" indent="0" algn="l" rtl="0">
              <a:spcBef>
                <a:spcPts val="1200"/>
              </a:spcBef>
              <a:spcAft>
                <a:spcPts val="0"/>
              </a:spcAft>
              <a:buNone/>
            </a:pPr>
            <a:endParaRPr sz="1500" b="1">
              <a:solidFill>
                <a:schemeClr val="dk1"/>
              </a:solidFill>
            </a:endParaRPr>
          </a:p>
          <a:p>
            <a:pPr marL="457200" lvl="0" indent="-323850" algn="l" rtl="0">
              <a:spcBef>
                <a:spcPts val="1200"/>
              </a:spcBef>
              <a:spcAft>
                <a:spcPts val="0"/>
              </a:spcAft>
              <a:buClr>
                <a:schemeClr val="dk1"/>
              </a:buClr>
              <a:buSzPts val="1500"/>
              <a:buChar char="-"/>
            </a:pPr>
            <a:r>
              <a:rPr lang="en" sz="1500" b="1">
                <a:solidFill>
                  <a:schemeClr val="dk1"/>
                </a:solidFill>
              </a:rPr>
              <a:t>A proactive approach to these concerns can differentiate a company in the crowded marketplace, demonstrating a genuine commitment to AI usage. </a:t>
            </a:r>
            <a:endParaRPr sz="1500" b="1">
              <a:solidFill>
                <a:schemeClr val="dk1"/>
              </a:solidFill>
            </a:endParaRPr>
          </a:p>
        </p:txBody>
      </p:sp>
      <p:pic>
        <p:nvPicPr>
          <p:cNvPr id="193" name="Google Shape;193;p32"/>
          <p:cNvPicPr preferRelativeResize="0"/>
          <p:nvPr/>
        </p:nvPicPr>
        <p:blipFill>
          <a:blip r:embed="rId3">
            <a:alphaModFix/>
          </a:blip>
          <a:stretch>
            <a:fillRect/>
          </a:stretch>
        </p:blipFill>
        <p:spPr>
          <a:xfrm>
            <a:off x="152400" y="1425325"/>
            <a:ext cx="4166400" cy="3565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3"/>
          <p:cNvSpPr txBox="1">
            <a:spLocks noGrp="1"/>
          </p:cNvSpPr>
          <p:nvPr>
            <p:ph type="title"/>
          </p:nvPr>
        </p:nvSpPr>
        <p:spPr>
          <a:xfrm>
            <a:off x="290525" y="1466000"/>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Key issues Marriott facing with AI </a:t>
            </a:r>
            <a:endParaRPr/>
          </a:p>
        </p:txBody>
      </p:sp>
      <p:sp>
        <p:nvSpPr>
          <p:cNvPr id="199" name="Google Shape;199;p33"/>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b="1">
              <a:solidFill>
                <a:schemeClr val="dk1"/>
              </a:solidFill>
            </a:endParaRPr>
          </a:p>
          <a:p>
            <a:pPr marL="457200" lvl="0" indent="-311150" algn="l" rtl="0">
              <a:spcBef>
                <a:spcPts val="1200"/>
              </a:spcBef>
              <a:spcAft>
                <a:spcPts val="0"/>
              </a:spcAft>
              <a:buClr>
                <a:schemeClr val="dk1"/>
              </a:buClr>
              <a:buSzPts val="1300"/>
              <a:buChar char="-"/>
            </a:pPr>
            <a:r>
              <a:rPr lang="en" b="1">
                <a:solidFill>
                  <a:schemeClr val="dk1"/>
                </a:solidFill>
              </a:rPr>
              <a:t>The privacy paradox needs to build robust and secure system that can provide customized services without infringing on customer privacy. </a:t>
            </a:r>
            <a:endParaRPr b="1">
              <a:solidFill>
                <a:schemeClr val="dk1"/>
              </a:solidFill>
            </a:endParaRPr>
          </a:p>
          <a:p>
            <a:pPr marL="0" lvl="0" indent="0" algn="l" rtl="0">
              <a:spcBef>
                <a:spcPts val="1200"/>
              </a:spcBef>
              <a:spcAft>
                <a:spcPts val="0"/>
              </a:spcAft>
              <a:buNone/>
            </a:pPr>
            <a:endParaRPr b="1">
              <a:solidFill>
                <a:schemeClr val="dk1"/>
              </a:solidFill>
            </a:endParaRPr>
          </a:p>
          <a:p>
            <a:pPr marL="457200" lvl="0" indent="-311150" algn="l" rtl="0">
              <a:spcBef>
                <a:spcPts val="1200"/>
              </a:spcBef>
              <a:spcAft>
                <a:spcPts val="0"/>
              </a:spcAft>
              <a:buClr>
                <a:schemeClr val="dk1"/>
              </a:buClr>
              <a:buSzPts val="1300"/>
              <a:buChar char="-"/>
            </a:pPr>
            <a:r>
              <a:rPr lang="en" b="1">
                <a:solidFill>
                  <a:schemeClr val="dk1"/>
                </a:solidFill>
              </a:rPr>
              <a:t>Transparent Data Practices stating their intentions and practices in relation to data collection, storage, usage, and sharing. </a:t>
            </a:r>
            <a:endParaRPr b="1">
              <a:solidFill>
                <a:schemeClr val="dk1"/>
              </a:solidFill>
            </a:endParaRPr>
          </a:p>
          <a:p>
            <a:pPr marL="0" lvl="0" indent="0" algn="l" rtl="0">
              <a:spcBef>
                <a:spcPts val="1200"/>
              </a:spcBef>
              <a:spcAft>
                <a:spcPts val="0"/>
              </a:spcAft>
              <a:buNone/>
            </a:pPr>
            <a:endParaRPr b="1">
              <a:solidFill>
                <a:schemeClr val="dk1"/>
              </a:solidFill>
            </a:endParaRPr>
          </a:p>
          <a:p>
            <a:pPr marL="0" lvl="0" indent="0" algn="l" rtl="0">
              <a:spcBef>
                <a:spcPts val="1200"/>
              </a:spcBef>
              <a:spcAft>
                <a:spcPts val="1200"/>
              </a:spcAft>
              <a:buNone/>
            </a:pPr>
            <a:endParaRPr b="1">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Conclusion </a:t>
            </a:r>
            <a:endParaRPr/>
          </a:p>
        </p:txBody>
      </p:sp>
      <p:sp>
        <p:nvSpPr>
          <p:cNvPr id="205" name="Google Shape;205;p34"/>
          <p:cNvSpPr txBox="1">
            <a:spLocks noGrp="1"/>
          </p:cNvSpPr>
          <p:nvPr>
            <p:ph type="body" idx="1"/>
          </p:nvPr>
        </p:nvSpPr>
        <p:spPr>
          <a:xfrm>
            <a:off x="4529575" y="195125"/>
            <a:ext cx="4260300" cy="43563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 sz="1400" b="1">
                <a:solidFill>
                  <a:schemeClr val="dk1"/>
                </a:solidFill>
              </a:rPr>
              <a:t>In conclusion, Marriott International has no better time than now to use guest facing-AI for Marriott International Singapore as the industry trends, the government will provide all the necessary support while other companies already implementing the technology for various aspects. In this respect, customizing AI solutions for different hotel brands like Chatbots, Service Robots and Automatic check in/out system can increase guest experience and stay competitive. The adoption of AI is direct correlation with consumers’ desires for technologically advancement that leads to a smooth, timely, and individualized stay. Sustained effectiveness of the integration of AI across the Marriott’s diverse portfolios in Singapore will require providing regular feedback and continuous improvement.</a:t>
            </a:r>
            <a:endParaRPr sz="1400" b="1">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5"/>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Bibliography</a:t>
            </a:r>
            <a:endParaRPr/>
          </a:p>
        </p:txBody>
      </p:sp>
      <p:sp>
        <p:nvSpPr>
          <p:cNvPr id="211" name="Google Shape;211;p35"/>
          <p:cNvSpPr txBox="1">
            <a:spLocks noGrp="1"/>
          </p:cNvSpPr>
          <p:nvPr>
            <p:ph type="body" idx="1"/>
          </p:nvPr>
        </p:nvSpPr>
        <p:spPr>
          <a:xfrm>
            <a:off x="4466125" y="646650"/>
            <a:ext cx="4500900" cy="3850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chemeClr val="dk1"/>
              </a:buClr>
              <a:buSzPts val="1300"/>
              <a:buChar char="-"/>
            </a:pPr>
            <a:r>
              <a:rPr lang="en" b="1">
                <a:solidFill>
                  <a:schemeClr val="dk1"/>
                </a:solidFill>
              </a:rPr>
              <a:t>AI in Hospitality ( Innovative Solutions for Travel and Tourism) by Goeffrey Ingram on sale on Amazon.</a:t>
            </a:r>
            <a:endParaRPr b="1">
              <a:solidFill>
                <a:schemeClr val="dk1"/>
              </a:solidFill>
            </a:endParaRPr>
          </a:p>
          <a:p>
            <a:pPr marL="457200" lvl="0" indent="-311150" algn="l" rtl="0">
              <a:spcBef>
                <a:spcPts val="0"/>
              </a:spcBef>
              <a:spcAft>
                <a:spcPts val="0"/>
              </a:spcAft>
              <a:buClr>
                <a:schemeClr val="dk1"/>
              </a:buClr>
              <a:buSzPts val="1300"/>
              <a:buChar char="-"/>
            </a:pPr>
            <a:r>
              <a:rPr lang="en" b="1">
                <a:solidFill>
                  <a:schemeClr val="dk1"/>
                </a:solidFill>
              </a:rPr>
              <a:t>Marriott International: Deploying AI across Hotel Brands in Singapore by Hannah H. Chang, Emerlyn Ng, Joyce Chua, Matthew Blower, Sarah de Souza, Tiffany Gwee 31 Aug 2022</a:t>
            </a:r>
            <a:endParaRPr b="1">
              <a:solidFill>
                <a:schemeClr val="dk1"/>
              </a:solidFill>
            </a:endParaRPr>
          </a:p>
          <a:p>
            <a:pPr marL="457200" lvl="0" indent="-311150" algn="l" rtl="0">
              <a:spcBef>
                <a:spcPts val="0"/>
              </a:spcBef>
              <a:spcAft>
                <a:spcPts val="0"/>
              </a:spcAft>
              <a:buClr>
                <a:schemeClr val="dk1"/>
              </a:buClr>
              <a:buSzPts val="1300"/>
              <a:buChar char="-"/>
            </a:pPr>
            <a:r>
              <a:rPr lang="en" b="1">
                <a:solidFill>
                  <a:schemeClr val="dk1"/>
                </a:solidFill>
              </a:rPr>
              <a:t>HOW HOTEL BRANDS UTILIZE AI TO THEIR ADVANTAGE March 30, 2023 Hotel Technology, Innovations &amp; Disruptions</a:t>
            </a:r>
            <a:endParaRPr b="1">
              <a:solidFill>
                <a:schemeClr val="dk1"/>
              </a:solidFill>
            </a:endParaRPr>
          </a:p>
          <a:p>
            <a:pPr marL="457200" lvl="0" indent="-311150" algn="l" rtl="0">
              <a:spcBef>
                <a:spcPts val="0"/>
              </a:spcBef>
              <a:spcAft>
                <a:spcPts val="0"/>
              </a:spcAft>
              <a:buClr>
                <a:schemeClr val="dk1"/>
              </a:buClr>
              <a:buSzPts val="1300"/>
              <a:buChar char="-"/>
            </a:pPr>
            <a:r>
              <a:rPr lang="en" b="1">
                <a:solidFill>
                  <a:schemeClr val="dk1"/>
                </a:solidFill>
              </a:rPr>
              <a:t>How AI is Transforming Hotels By Presley DevAnnand</a:t>
            </a:r>
            <a:endParaRPr b="1">
              <a:solidFill>
                <a:schemeClr val="dk1"/>
              </a:solidFill>
            </a:endParaRPr>
          </a:p>
          <a:p>
            <a:pPr marL="457200" lvl="0" indent="-311150" algn="l" rtl="0">
              <a:spcBef>
                <a:spcPts val="0"/>
              </a:spcBef>
              <a:spcAft>
                <a:spcPts val="0"/>
              </a:spcAft>
              <a:buClr>
                <a:schemeClr val="dk1"/>
              </a:buClr>
              <a:buSzPts val="1300"/>
              <a:buChar char="-"/>
            </a:pPr>
            <a:r>
              <a:rPr lang="en" b="1">
                <a:solidFill>
                  <a:schemeClr val="dk1"/>
                </a:solidFill>
              </a:rPr>
              <a:t>Artificial Intelligence ( Applications in the future of software engineering) by: D. Partridge, Ph.D., B.S Computing Research Laboratory, New Mexico State University </a:t>
            </a:r>
            <a:endParaRPr b="1">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6"/>
          <p:cNvSpPr txBox="1">
            <a:spLocks noGrp="1"/>
          </p:cNvSpPr>
          <p:nvPr>
            <p:ph type="title"/>
          </p:nvPr>
        </p:nvSpPr>
        <p:spPr>
          <a:xfrm>
            <a:off x="2338200" y="1243500"/>
            <a:ext cx="4861500" cy="265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0"/>
              <a:t>Q </a:t>
            </a:r>
            <a:r>
              <a:rPr lang="en" sz="15000">
                <a:solidFill>
                  <a:schemeClr val="dk1"/>
                </a:solidFill>
              </a:rPr>
              <a:t>/A</a:t>
            </a:r>
            <a:endParaRPr sz="15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301125" y="145537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ctr" rtl="0">
              <a:spcBef>
                <a:spcPts val="0"/>
              </a:spcBef>
              <a:spcAft>
                <a:spcPts val="0"/>
              </a:spcAft>
              <a:buNone/>
            </a:pPr>
            <a:r>
              <a:rPr lang="en"/>
              <a:t>Introduction</a:t>
            </a:r>
            <a:endParaRPr/>
          </a:p>
        </p:txBody>
      </p:sp>
      <p:sp>
        <p:nvSpPr>
          <p:cNvPr id="78" name="Google Shape;78;p15"/>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lnSpcReduction="10000"/>
          </a:bodyPr>
          <a:lstStyle/>
          <a:p>
            <a:pPr marL="0" lvl="0" indent="0" algn="just" rtl="0">
              <a:spcBef>
                <a:spcPts val="0"/>
              </a:spcBef>
              <a:spcAft>
                <a:spcPts val="0"/>
              </a:spcAft>
              <a:buNone/>
            </a:pPr>
            <a:r>
              <a:rPr lang="en">
                <a:solidFill>
                  <a:schemeClr val="dk1"/>
                </a:solidFill>
              </a:rPr>
              <a:t>Marriott International is facing pressure to innovate and review the AI strategy for its hotel brands. Marriott is the second largest hospitality player in terms of market share in Singapore. The uptake of artificial intelligence (AI) among hospitality players in Singapore and growing consumer trust towards AI engagements over the past few years has created an impetus for Marriott to review its strategies. </a:t>
            </a:r>
            <a:endParaRPr>
              <a:solidFill>
                <a:schemeClr val="dk1"/>
              </a:solidFill>
            </a:endParaRPr>
          </a:p>
          <a:p>
            <a:pPr marL="0" lvl="0" indent="0" algn="just" rtl="0">
              <a:spcBef>
                <a:spcPts val="1200"/>
              </a:spcBef>
              <a:spcAft>
                <a:spcPts val="0"/>
              </a:spcAft>
              <a:buNone/>
            </a:pPr>
            <a:r>
              <a:rPr lang="en">
                <a:solidFill>
                  <a:schemeClr val="dk1"/>
                </a:solidFill>
              </a:rPr>
              <a:t>Government support as well as successful use cases of front-facing AI solutions such as chatbots (i.e., digital concierges), service robots and automatic check- in/out systems, creates a favorable environment for Marriott to evaluate its next steps. </a:t>
            </a:r>
            <a:endParaRPr>
              <a:solidFill>
                <a:schemeClr val="dk1"/>
              </a:solidFill>
            </a:endParaRPr>
          </a:p>
          <a:p>
            <a:pPr marL="0" lvl="0" indent="0" algn="just" rtl="0">
              <a:spcBef>
                <a:spcPts val="1200"/>
              </a:spcBef>
              <a:spcAft>
                <a:spcPts val="1200"/>
              </a:spcAft>
              <a:buNone/>
            </a:pPr>
            <a:r>
              <a:rPr lang="en">
                <a:solidFill>
                  <a:schemeClr val="dk1"/>
                </a:solidFill>
              </a:rPr>
              <a:t>Should Marriott deploy guest-facing AI in Singapore? If so, which AI solutions, and for which hotel brand, should be implemented?</a:t>
            </a:r>
            <a:endParaRPr b="1">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Our Answer is Yes</a:t>
            </a:r>
            <a:endParaRPr/>
          </a:p>
        </p:txBody>
      </p:sp>
      <p:sp>
        <p:nvSpPr>
          <p:cNvPr id="84" name="Google Shape;84;p16"/>
          <p:cNvSpPr txBox="1">
            <a:spLocks noGrp="1"/>
          </p:cNvSpPr>
          <p:nvPr>
            <p:ph type="body" idx="1"/>
          </p:nvPr>
        </p:nvSpPr>
        <p:spPr>
          <a:xfrm>
            <a:off x="4572000" y="250500"/>
            <a:ext cx="4166400" cy="46425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100" b="1" dirty="0">
                <a:solidFill>
                  <a:schemeClr val="dk1"/>
                </a:solidFill>
              </a:rPr>
              <a:t>Yes, Marriott could implement the use of guest-facing AI in Singapore to improve customer satisfaction and remain on top.</a:t>
            </a:r>
            <a:endParaRPr sz="2100" b="1" dirty="0">
              <a:solidFill>
                <a:schemeClr val="dk1"/>
              </a:solidFill>
            </a:endParaRPr>
          </a:p>
          <a:p>
            <a:pPr marL="0" lvl="0" indent="0" algn="l" rtl="0">
              <a:spcBef>
                <a:spcPts val="1200"/>
              </a:spcBef>
              <a:spcAft>
                <a:spcPts val="1200"/>
              </a:spcAft>
              <a:buNone/>
            </a:pPr>
            <a:r>
              <a:rPr lang="en" sz="2100" b="1" dirty="0">
                <a:solidFill>
                  <a:schemeClr val="dk1"/>
                </a:solidFill>
              </a:rPr>
              <a:t>Using front line AI solutions, the Marriott international brands, such as the Aloft Hotels, the Moxy Hotels and the Marriott Hotels &amp; resorts in Singapore’s market will improve hotel guest experiences, reduce wait times, enhance and maximize security.</a:t>
            </a:r>
            <a:endParaRPr sz="2100" b="1" dirty="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Background of Marriott International</a:t>
            </a:r>
            <a:endParaRPr/>
          </a:p>
        </p:txBody>
      </p:sp>
      <p:sp>
        <p:nvSpPr>
          <p:cNvPr id="90" name="Google Shape;90;p17"/>
          <p:cNvSpPr txBox="1">
            <a:spLocks noGrp="1"/>
          </p:cNvSpPr>
          <p:nvPr>
            <p:ph type="body" idx="4294967295"/>
          </p:nvPr>
        </p:nvSpPr>
        <p:spPr>
          <a:xfrm>
            <a:off x="364725" y="1375175"/>
            <a:ext cx="8520600" cy="39909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chemeClr val="dk1"/>
              </a:buClr>
              <a:buSzPts val="1300"/>
              <a:buChar char="-"/>
            </a:pPr>
            <a:r>
              <a:rPr lang="en">
                <a:solidFill>
                  <a:schemeClr val="dk1"/>
                </a:solidFill>
              </a:rPr>
              <a:t>Largest hotel chain globally.</a:t>
            </a:r>
            <a:endParaRPr>
              <a:solidFill>
                <a:schemeClr val="dk1"/>
              </a:solidFill>
            </a:endParaRPr>
          </a:p>
          <a:p>
            <a:pPr marL="457200" lvl="0" indent="-311150" algn="l" rtl="0">
              <a:spcBef>
                <a:spcPts val="0"/>
              </a:spcBef>
              <a:spcAft>
                <a:spcPts val="0"/>
              </a:spcAft>
              <a:buClr>
                <a:schemeClr val="dk1"/>
              </a:buClr>
              <a:buSzPts val="1300"/>
              <a:buChar char="-"/>
            </a:pPr>
            <a:r>
              <a:rPr lang="en">
                <a:solidFill>
                  <a:schemeClr val="dk1"/>
                </a:solidFill>
              </a:rPr>
              <a:t>Found in 1993 after the split of  Marriott Corporation.</a:t>
            </a:r>
            <a:endParaRPr>
              <a:solidFill>
                <a:schemeClr val="dk1"/>
              </a:solidFill>
            </a:endParaRPr>
          </a:p>
          <a:p>
            <a:pPr marL="457200" lvl="0" indent="-311150" algn="l" rtl="0">
              <a:spcBef>
                <a:spcPts val="0"/>
              </a:spcBef>
              <a:spcAft>
                <a:spcPts val="0"/>
              </a:spcAft>
              <a:buClr>
                <a:schemeClr val="dk1"/>
              </a:buClr>
              <a:buSzPts val="1300"/>
              <a:buChar char="-"/>
            </a:pPr>
            <a:r>
              <a:rPr lang="en">
                <a:solidFill>
                  <a:schemeClr val="dk1"/>
                </a:solidFill>
              </a:rPr>
              <a:t>Business model is Hotel and Hospitality (Franchise and properties management). </a:t>
            </a:r>
            <a:endParaRPr>
              <a:solidFill>
                <a:schemeClr val="dk1"/>
              </a:solidFill>
            </a:endParaRPr>
          </a:p>
          <a:p>
            <a:pPr marL="457200" lvl="0" indent="-311150" algn="l" rtl="0">
              <a:spcBef>
                <a:spcPts val="0"/>
              </a:spcBef>
              <a:spcAft>
                <a:spcPts val="0"/>
              </a:spcAft>
              <a:buClr>
                <a:schemeClr val="dk1"/>
              </a:buClr>
              <a:buSzPts val="1300"/>
              <a:buChar char="-"/>
            </a:pPr>
            <a:r>
              <a:rPr lang="en" b="1">
                <a:solidFill>
                  <a:schemeClr val="dk1"/>
                </a:solidFill>
              </a:rPr>
              <a:t>Data Breach</a:t>
            </a:r>
            <a:r>
              <a:rPr lang="en">
                <a:solidFill>
                  <a:schemeClr val="dk1"/>
                </a:solidFill>
              </a:rPr>
              <a:t> </a:t>
            </a:r>
            <a:endParaRPr>
              <a:solidFill>
                <a:schemeClr val="dk1"/>
              </a:solidFill>
            </a:endParaRPr>
          </a:p>
          <a:p>
            <a:pPr marL="457200" lvl="0" indent="-311150" algn="l" rtl="0">
              <a:spcBef>
                <a:spcPts val="0"/>
              </a:spcBef>
              <a:spcAft>
                <a:spcPts val="0"/>
              </a:spcAft>
              <a:buClr>
                <a:schemeClr val="dk1"/>
              </a:buClr>
              <a:buSzPts val="1300"/>
              <a:buChar char="-"/>
            </a:pPr>
            <a:r>
              <a:rPr lang="en">
                <a:solidFill>
                  <a:schemeClr val="dk1"/>
                </a:solidFill>
              </a:rPr>
              <a:t>As of 2018  serious threat by hackers. In 2023 Informal customer, and investors about their data were compromised by Hacker.</a:t>
            </a:r>
            <a:endParaRPr>
              <a:solidFill>
                <a:schemeClr val="dk1"/>
              </a:solidFill>
            </a:endParaRPr>
          </a:p>
          <a:p>
            <a:pPr marL="457200" lvl="0" indent="-311150" algn="l" rtl="0">
              <a:spcBef>
                <a:spcPts val="0"/>
              </a:spcBef>
              <a:spcAft>
                <a:spcPts val="0"/>
              </a:spcAft>
              <a:buClr>
                <a:schemeClr val="dk1"/>
              </a:buClr>
              <a:buSzPts val="1300"/>
              <a:buChar char="-"/>
            </a:pPr>
            <a:r>
              <a:rPr lang="en" b="1">
                <a:solidFill>
                  <a:schemeClr val="dk1"/>
                </a:solidFill>
              </a:rPr>
              <a:t>Chat bots</a:t>
            </a:r>
            <a:endParaRPr b="1">
              <a:solidFill>
                <a:schemeClr val="dk1"/>
              </a:solidFill>
            </a:endParaRPr>
          </a:p>
          <a:p>
            <a:pPr marL="457200" lvl="0" indent="-311150" algn="l" rtl="0">
              <a:spcBef>
                <a:spcPts val="0"/>
              </a:spcBef>
              <a:spcAft>
                <a:spcPts val="0"/>
              </a:spcAft>
              <a:buClr>
                <a:schemeClr val="dk1"/>
              </a:buClr>
              <a:buSzPts val="1300"/>
              <a:buChar char="-"/>
            </a:pPr>
            <a:r>
              <a:rPr lang="en">
                <a:solidFill>
                  <a:schemeClr val="dk1"/>
                </a:solidFill>
              </a:rPr>
              <a:t>Offer 24/7 customer support through the help of AI. </a:t>
            </a:r>
            <a:endParaRPr>
              <a:solidFill>
                <a:schemeClr val="dk1"/>
              </a:solidFill>
            </a:endParaRPr>
          </a:p>
          <a:p>
            <a:pPr marL="457200" lvl="0" indent="-311150" algn="l" rtl="0">
              <a:spcBef>
                <a:spcPts val="0"/>
              </a:spcBef>
              <a:spcAft>
                <a:spcPts val="0"/>
              </a:spcAft>
              <a:buClr>
                <a:schemeClr val="dk1"/>
              </a:buClr>
              <a:buSzPts val="1300"/>
              <a:buChar char="-"/>
            </a:pPr>
            <a:r>
              <a:rPr lang="en">
                <a:solidFill>
                  <a:schemeClr val="dk1"/>
                </a:solidFill>
              </a:rPr>
              <a:t>Advantage: Reduce cost, time, and generate profits.</a:t>
            </a:r>
            <a:endParaRPr>
              <a:solidFill>
                <a:schemeClr val="dk1"/>
              </a:solidFill>
            </a:endParaRPr>
          </a:p>
          <a:p>
            <a:pPr marL="457200" lvl="0" indent="-311150" algn="l" rtl="0">
              <a:spcBef>
                <a:spcPts val="0"/>
              </a:spcBef>
              <a:spcAft>
                <a:spcPts val="0"/>
              </a:spcAft>
              <a:buClr>
                <a:schemeClr val="dk1"/>
              </a:buClr>
              <a:buSzPts val="1300"/>
              <a:buChar char="-"/>
            </a:pPr>
            <a:r>
              <a:rPr lang="en">
                <a:solidFill>
                  <a:schemeClr val="dk1"/>
                </a:solidFill>
              </a:rPr>
              <a:t>Disadvantage no direct human interaction.</a:t>
            </a:r>
            <a:endParaRPr>
              <a:solidFill>
                <a:schemeClr val="dk1"/>
              </a:solidFill>
            </a:endParaRPr>
          </a:p>
          <a:p>
            <a:pPr marL="457200" lvl="0" indent="-311150" algn="l" rtl="0">
              <a:spcBef>
                <a:spcPts val="0"/>
              </a:spcBef>
              <a:spcAft>
                <a:spcPts val="0"/>
              </a:spcAft>
              <a:buClr>
                <a:schemeClr val="dk1"/>
              </a:buClr>
              <a:buSzPts val="1300"/>
              <a:buChar char="-"/>
            </a:pPr>
            <a:r>
              <a:rPr lang="en" b="1">
                <a:solidFill>
                  <a:schemeClr val="dk1"/>
                </a:solidFill>
              </a:rPr>
              <a:t>Competition</a:t>
            </a:r>
            <a:endParaRPr b="1">
              <a:solidFill>
                <a:schemeClr val="dk1"/>
              </a:solidFill>
            </a:endParaRPr>
          </a:p>
          <a:p>
            <a:pPr marL="457200" lvl="0" indent="-311150" algn="l" rtl="0">
              <a:spcBef>
                <a:spcPts val="0"/>
              </a:spcBef>
              <a:spcAft>
                <a:spcPts val="0"/>
              </a:spcAft>
              <a:buClr>
                <a:schemeClr val="dk1"/>
              </a:buClr>
              <a:buSzPts val="1300"/>
              <a:buChar char="-"/>
            </a:pPr>
            <a:r>
              <a:rPr lang="en">
                <a:solidFill>
                  <a:schemeClr val="dk1"/>
                </a:solidFill>
              </a:rPr>
              <a:t>Leading edge of business innovation and AI Technology.</a:t>
            </a:r>
            <a:endParaRPr>
              <a:solidFill>
                <a:schemeClr val="dk1"/>
              </a:solidFill>
            </a:endParaRPr>
          </a:p>
          <a:p>
            <a:pPr marL="457200" lvl="0" indent="-311150" algn="l" rtl="0">
              <a:spcBef>
                <a:spcPts val="0"/>
              </a:spcBef>
              <a:spcAft>
                <a:spcPts val="0"/>
              </a:spcAft>
              <a:buClr>
                <a:schemeClr val="dk1"/>
              </a:buClr>
              <a:buSzPts val="1300"/>
              <a:buChar char="-"/>
            </a:pPr>
            <a:r>
              <a:rPr lang="en">
                <a:solidFill>
                  <a:schemeClr val="dk1"/>
                </a:solidFill>
              </a:rPr>
              <a:t>Global Hotel business industry over 530 billion dollars including brands like Hilton Intercontinental, Hyatt, Wyndham and of course Marriott. </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idx="4294967295"/>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Considerations</a:t>
            </a:r>
            <a:endParaRPr/>
          </a:p>
        </p:txBody>
      </p:sp>
      <p:sp>
        <p:nvSpPr>
          <p:cNvPr id="96" name="Google Shape;96;p18"/>
          <p:cNvSpPr txBox="1">
            <a:spLocks noGrp="1"/>
          </p:cNvSpPr>
          <p:nvPr>
            <p:ph type="body" idx="4294967295"/>
          </p:nvPr>
        </p:nvSpPr>
        <p:spPr>
          <a:xfrm>
            <a:off x="311700" y="1152475"/>
            <a:ext cx="8520600" cy="3990900"/>
          </a:xfrm>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Clr>
                <a:schemeClr val="dk1"/>
              </a:buClr>
              <a:buSzPts val="1300"/>
              <a:buChar char="-"/>
            </a:pPr>
            <a:r>
              <a:rPr lang="en" b="1">
                <a:solidFill>
                  <a:schemeClr val="dk1"/>
                </a:solidFill>
              </a:rPr>
              <a:t>Market Trends: </a:t>
            </a:r>
            <a:endParaRPr b="1">
              <a:solidFill>
                <a:schemeClr val="dk1"/>
              </a:solidFill>
            </a:endParaRPr>
          </a:p>
          <a:p>
            <a:pPr marL="457200" lvl="0" indent="0" algn="l" rtl="0">
              <a:spcBef>
                <a:spcPts val="1200"/>
              </a:spcBef>
              <a:spcAft>
                <a:spcPts val="0"/>
              </a:spcAft>
              <a:buNone/>
            </a:pPr>
            <a:r>
              <a:rPr lang="en">
                <a:solidFill>
                  <a:schemeClr val="dk1"/>
                </a:solidFill>
              </a:rPr>
              <a:t>Given the increasing utilization of AI in the hospitality industry as well as growing consumer confidence, Marriott ought to adopt this as market trend. </a:t>
            </a:r>
            <a:endParaRPr>
              <a:solidFill>
                <a:schemeClr val="dk1"/>
              </a:solidFill>
            </a:endParaRPr>
          </a:p>
          <a:p>
            <a:pPr marL="457200" lvl="0" indent="-311150" algn="l" rtl="0">
              <a:spcBef>
                <a:spcPts val="1200"/>
              </a:spcBef>
              <a:spcAft>
                <a:spcPts val="0"/>
              </a:spcAft>
              <a:buClr>
                <a:schemeClr val="dk1"/>
              </a:buClr>
              <a:buSzPts val="1300"/>
              <a:buChar char="-"/>
            </a:pPr>
            <a:r>
              <a:rPr lang="en" b="1">
                <a:solidFill>
                  <a:schemeClr val="dk1"/>
                </a:solidFill>
              </a:rPr>
              <a:t>Government Support: </a:t>
            </a:r>
            <a:endParaRPr b="1">
              <a:solidFill>
                <a:schemeClr val="dk1"/>
              </a:solidFill>
            </a:endParaRPr>
          </a:p>
          <a:p>
            <a:pPr marL="457200" lvl="0" indent="0" algn="l" rtl="0">
              <a:spcBef>
                <a:spcPts val="1200"/>
              </a:spcBef>
              <a:spcAft>
                <a:spcPts val="0"/>
              </a:spcAft>
              <a:buNone/>
            </a:pPr>
            <a:r>
              <a:rPr lang="en">
                <a:solidFill>
                  <a:schemeClr val="dk1"/>
                </a:solidFill>
              </a:rPr>
              <a:t>The attitude of the government indicates that Marriott is likely to get support as well as probable incentives towards the application of AI. </a:t>
            </a:r>
            <a:endParaRPr>
              <a:solidFill>
                <a:schemeClr val="dk1"/>
              </a:solidFill>
            </a:endParaRPr>
          </a:p>
          <a:p>
            <a:pPr marL="457200" lvl="0" indent="-311150" algn="l" rtl="0">
              <a:spcBef>
                <a:spcPts val="1200"/>
              </a:spcBef>
              <a:spcAft>
                <a:spcPts val="0"/>
              </a:spcAft>
              <a:buClr>
                <a:schemeClr val="dk1"/>
              </a:buClr>
              <a:buSzPts val="1300"/>
              <a:buChar char="-"/>
            </a:pPr>
            <a:r>
              <a:rPr lang="en" b="1">
                <a:solidFill>
                  <a:schemeClr val="dk1"/>
                </a:solidFill>
              </a:rPr>
              <a:t>Competitive Landscape: </a:t>
            </a:r>
            <a:endParaRPr b="1">
              <a:solidFill>
                <a:schemeClr val="dk1"/>
              </a:solidFill>
            </a:endParaRPr>
          </a:p>
          <a:p>
            <a:pPr marL="457200" lvl="0" indent="0" algn="l" rtl="0">
              <a:spcBef>
                <a:spcPts val="1200"/>
              </a:spcBef>
              <a:spcAft>
                <a:spcPts val="0"/>
              </a:spcAft>
              <a:buNone/>
            </a:pPr>
            <a:r>
              <a:rPr lang="en">
                <a:solidFill>
                  <a:schemeClr val="dk1"/>
                </a:solidFill>
              </a:rPr>
              <a:t>Marriott is the second biggest player in the market and that it should employ new technology to keep on being competent amidst its competitors. </a:t>
            </a:r>
            <a:endParaRPr>
              <a:solidFill>
                <a:schemeClr val="dk1"/>
              </a:solidFill>
            </a:endParaRPr>
          </a:p>
          <a:p>
            <a:pPr marL="457200" lvl="0" indent="-311150" algn="l" rtl="0">
              <a:spcBef>
                <a:spcPts val="1200"/>
              </a:spcBef>
              <a:spcAft>
                <a:spcPts val="0"/>
              </a:spcAft>
              <a:buClr>
                <a:schemeClr val="dk1"/>
              </a:buClr>
              <a:buSzPts val="1300"/>
              <a:buChar char="-"/>
            </a:pPr>
            <a:r>
              <a:rPr lang="en" b="1">
                <a:solidFill>
                  <a:schemeClr val="dk1"/>
                </a:solidFill>
              </a:rPr>
              <a:t>Successful Use Cases: </a:t>
            </a:r>
            <a:endParaRPr b="1">
              <a:solidFill>
                <a:schemeClr val="dk1"/>
              </a:solidFill>
            </a:endParaRPr>
          </a:p>
          <a:p>
            <a:pPr marL="457200" lvl="0" indent="0" algn="l" rtl="0">
              <a:spcBef>
                <a:spcPts val="1200"/>
              </a:spcBef>
              <a:spcAft>
                <a:spcPts val="1200"/>
              </a:spcAft>
              <a:buNone/>
            </a:pPr>
            <a:r>
              <a:rPr lang="en">
                <a:solidFill>
                  <a:schemeClr val="dk1"/>
                </a:solidFill>
              </a:rPr>
              <a:t>Analyzing successful case studies of AI solutions such as Chatbots, Service robotics, and Automatically managed check-ins/outs can indicate how Marriott should choose appropriate and established technologies.</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Potential AI Solutions: </a:t>
            </a:r>
            <a:endParaRPr/>
          </a:p>
        </p:txBody>
      </p:sp>
      <p:sp>
        <p:nvSpPr>
          <p:cNvPr id="102" name="Google Shape;102;p19"/>
          <p:cNvSpPr txBox="1">
            <a:spLocks noGrp="1"/>
          </p:cNvSpPr>
          <p:nvPr>
            <p:ph type="body" idx="1"/>
          </p:nvPr>
        </p:nvSpPr>
        <p:spPr>
          <a:xfrm>
            <a:off x="4572000" y="372450"/>
            <a:ext cx="4166400" cy="4398600"/>
          </a:xfrm>
          <a:prstGeom prst="rect">
            <a:avLst/>
          </a:prstGeom>
        </p:spPr>
        <p:txBody>
          <a:bodyPr spcFirstLastPara="1" wrap="square" lIns="91425" tIns="91425" rIns="91425" bIns="91425" anchor="t" anchorCtr="0">
            <a:noAutofit/>
          </a:bodyPr>
          <a:lstStyle/>
          <a:p>
            <a:pPr marL="457200" lvl="0" indent="-321310" algn="l" rtl="0">
              <a:lnSpc>
                <a:spcPct val="95000"/>
              </a:lnSpc>
              <a:spcBef>
                <a:spcPts val="0"/>
              </a:spcBef>
              <a:spcAft>
                <a:spcPts val="0"/>
              </a:spcAft>
              <a:buClr>
                <a:schemeClr val="dk1"/>
              </a:buClr>
              <a:buSzPts val="1460"/>
              <a:buChar char="-"/>
            </a:pPr>
            <a:r>
              <a:rPr lang="en" sz="1460" b="1" u="sng">
                <a:solidFill>
                  <a:schemeClr val="dk1"/>
                </a:solidFill>
              </a:rPr>
              <a:t>Chatbots (Digital Concierges):</a:t>
            </a:r>
            <a:r>
              <a:rPr lang="en" sz="1460" u="sng">
                <a:solidFill>
                  <a:schemeClr val="dk1"/>
                </a:solidFill>
              </a:rPr>
              <a:t> </a:t>
            </a:r>
            <a:endParaRPr sz="1460" u="sng">
              <a:solidFill>
                <a:schemeClr val="dk1"/>
              </a:solidFill>
            </a:endParaRPr>
          </a:p>
          <a:p>
            <a:pPr marL="457200" lvl="0" indent="0" algn="l" rtl="0">
              <a:lnSpc>
                <a:spcPct val="95000"/>
              </a:lnSpc>
              <a:spcBef>
                <a:spcPts val="1200"/>
              </a:spcBef>
              <a:spcAft>
                <a:spcPts val="0"/>
              </a:spcAft>
              <a:buSzPts val="935"/>
              <a:buNone/>
            </a:pPr>
            <a:r>
              <a:rPr lang="en" sz="1481" b="1">
                <a:solidFill>
                  <a:schemeClr val="dk1"/>
                </a:solidFill>
              </a:rPr>
              <a:t>The deployment of AI-driven chatbots at every hotel brand would increase the quality of customer service, respond promptly to questions, and make personal suggestions.</a:t>
            </a:r>
            <a:endParaRPr sz="1481" b="1">
              <a:solidFill>
                <a:schemeClr val="dk1"/>
              </a:solidFill>
            </a:endParaRPr>
          </a:p>
          <a:p>
            <a:pPr marL="0" lvl="0" indent="0" algn="l" rtl="0">
              <a:lnSpc>
                <a:spcPct val="95000"/>
              </a:lnSpc>
              <a:spcBef>
                <a:spcPts val="1200"/>
              </a:spcBef>
              <a:spcAft>
                <a:spcPts val="0"/>
              </a:spcAft>
              <a:buSzPts val="935"/>
              <a:buNone/>
            </a:pPr>
            <a:r>
              <a:rPr lang="en" sz="1481" b="1">
                <a:solidFill>
                  <a:schemeClr val="dk1"/>
                </a:solidFill>
              </a:rPr>
              <a:t> For example, marriott could use a chatbot that understands various languages for multilingual guests. </a:t>
            </a:r>
            <a:endParaRPr sz="1481">
              <a:solidFill>
                <a:schemeClr val="dk1"/>
              </a:solidFill>
            </a:endParaRPr>
          </a:p>
          <a:p>
            <a:pPr marL="457200" lvl="0" indent="-346040" algn="l" rtl="0">
              <a:lnSpc>
                <a:spcPct val="95000"/>
              </a:lnSpc>
              <a:spcBef>
                <a:spcPts val="1200"/>
              </a:spcBef>
              <a:spcAft>
                <a:spcPts val="0"/>
              </a:spcAft>
              <a:buClr>
                <a:schemeClr val="dk1"/>
              </a:buClr>
              <a:buSzPts val="1849"/>
              <a:buChar char="-"/>
            </a:pPr>
            <a:r>
              <a:rPr lang="en" sz="1849" b="1" u="sng">
                <a:solidFill>
                  <a:schemeClr val="dk1"/>
                </a:solidFill>
              </a:rPr>
              <a:t>Service Robots</a:t>
            </a:r>
            <a:r>
              <a:rPr lang="en" sz="1849">
                <a:solidFill>
                  <a:schemeClr val="dk1"/>
                </a:solidFill>
              </a:rPr>
              <a:t>: </a:t>
            </a:r>
            <a:endParaRPr sz="1849">
              <a:solidFill>
                <a:schemeClr val="dk1"/>
              </a:solidFill>
            </a:endParaRPr>
          </a:p>
          <a:p>
            <a:pPr marL="457200" lvl="0" indent="0" algn="l" rtl="0">
              <a:lnSpc>
                <a:spcPct val="95000"/>
              </a:lnSpc>
              <a:spcBef>
                <a:spcPts val="1200"/>
              </a:spcBef>
              <a:spcAft>
                <a:spcPts val="1200"/>
              </a:spcAft>
              <a:buSzPts val="935"/>
              <a:buNone/>
            </a:pPr>
            <a:r>
              <a:rPr lang="en" sz="1481" b="1">
                <a:solidFill>
                  <a:schemeClr val="dk1"/>
                </a:solidFill>
              </a:rPr>
              <a:t>Service robots could be introduced for purposes like delivering room services, moving luggage, giving details on services in the hotel, all of which would give the experience to guests with other benefit. The robots are easily tailored according to the unique brand’s tone and atmosphere. </a:t>
            </a:r>
            <a:endParaRPr sz="1481" b="1">
              <a:solidFill>
                <a:schemeClr val="dk1"/>
              </a:solidFill>
            </a:endParaRPr>
          </a:p>
        </p:txBody>
      </p:sp>
      <p:pic>
        <p:nvPicPr>
          <p:cNvPr id="103" name="Google Shape;103;p19"/>
          <p:cNvPicPr preferRelativeResize="0"/>
          <p:nvPr/>
        </p:nvPicPr>
        <p:blipFill>
          <a:blip r:embed="rId3">
            <a:alphaModFix/>
          </a:blip>
          <a:stretch>
            <a:fillRect/>
          </a:stretch>
        </p:blipFill>
        <p:spPr>
          <a:xfrm>
            <a:off x="261950" y="2082850"/>
            <a:ext cx="3823149" cy="2630075"/>
          </a:xfrm>
          <a:prstGeom prst="rect">
            <a:avLst/>
          </a:prstGeom>
          <a:noFill/>
          <a:ln>
            <a:noFill/>
          </a:ln>
        </p:spPr>
      </p:pic>
      <p:sp>
        <p:nvSpPr>
          <p:cNvPr id="104" name="Google Shape;104;p19"/>
          <p:cNvSpPr txBox="1"/>
          <p:nvPr/>
        </p:nvSpPr>
        <p:spPr>
          <a:xfrm>
            <a:off x="712675" y="1499575"/>
            <a:ext cx="3192300" cy="6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FFFFF"/>
                </a:solidFill>
                <a:latin typeface="Roboto"/>
                <a:ea typeface="Roboto"/>
                <a:cs typeface="Roboto"/>
                <a:sym typeface="Roboto"/>
              </a:rPr>
              <a:t>Human communicating with Chat Bot</a:t>
            </a:r>
            <a:endParaRPr sz="1300" b="1">
              <a:solidFill>
                <a:srgbClr val="FFFFFF"/>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00" y="18277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AI Solutions Continued:</a:t>
            </a:r>
            <a:endParaRPr/>
          </a:p>
        </p:txBody>
      </p:sp>
      <p:sp>
        <p:nvSpPr>
          <p:cNvPr id="110" name="Google Shape;110;p20"/>
          <p:cNvSpPr txBox="1">
            <a:spLocks noGrp="1"/>
          </p:cNvSpPr>
          <p:nvPr>
            <p:ph type="body" idx="4294967295"/>
          </p:nvPr>
        </p:nvSpPr>
        <p:spPr>
          <a:xfrm>
            <a:off x="150" y="1245650"/>
            <a:ext cx="9144000" cy="38979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Clr>
                <a:schemeClr val="dk1"/>
              </a:buClr>
              <a:buSzPts val="1700"/>
              <a:buChar char="-"/>
            </a:pPr>
            <a:r>
              <a:rPr lang="en" sz="1700" b="1">
                <a:solidFill>
                  <a:schemeClr val="dk1"/>
                </a:solidFill>
              </a:rPr>
              <a:t>Automatic Check-in/Out Systems: </a:t>
            </a:r>
            <a:endParaRPr sz="1700" b="1">
              <a:solidFill>
                <a:schemeClr val="dk1"/>
              </a:solidFill>
            </a:endParaRPr>
          </a:p>
          <a:p>
            <a:pPr marL="457200" lvl="0" indent="0" algn="l" rtl="0">
              <a:spcBef>
                <a:spcPts val="1200"/>
              </a:spcBef>
              <a:spcAft>
                <a:spcPts val="0"/>
              </a:spcAft>
              <a:buNone/>
            </a:pPr>
            <a:r>
              <a:rPr lang="en">
                <a:solidFill>
                  <a:schemeClr val="dk1"/>
                </a:solidFill>
              </a:rPr>
              <a:t>AI-enabled systems can help in streamlining the check-in and check-out of guests and consequently minimize waiting duration leading to enhanced customer experience. Facial recognition or integrating with an existing mobile app for easy access to enhance customer experience.  </a:t>
            </a:r>
            <a:endParaRPr>
              <a:solidFill>
                <a:schemeClr val="dk1"/>
              </a:solidFill>
            </a:endParaRPr>
          </a:p>
          <a:p>
            <a:pPr marL="457200" lvl="0" indent="-336550" algn="l" rtl="0">
              <a:spcBef>
                <a:spcPts val="1200"/>
              </a:spcBef>
              <a:spcAft>
                <a:spcPts val="0"/>
              </a:spcAft>
              <a:buClr>
                <a:schemeClr val="dk1"/>
              </a:buClr>
              <a:buSzPts val="1700"/>
              <a:buChar char="-"/>
            </a:pPr>
            <a:r>
              <a:rPr lang="en" sz="1700" b="1">
                <a:solidFill>
                  <a:schemeClr val="dk1"/>
                </a:solidFill>
              </a:rPr>
              <a:t>Personalized Recommendations: </a:t>
            </a:r>
            <a:endParaRPr sz="1700" b="1">
              <a:solidFill>
                <a:schemeClr val="dk1"/>
              </a:solidFill>
            </a:endParaRPr>
          </a:p>
          <a:p>
            <a:pPr marL="457200" lvl="0" indent="0" algn="l" rtl="0">
              <a:spcBef>
                <a:spcPts val="1200"/>
              </a:spcBef>
              <a:spcAft>
                <a:spcPts val="0"/>
              </a:spcAft>
              <a:buNone/>
            </a:pPr>
            <a:r>
              <a:rPr lang="en">
                <a:solidFill>
                  <a:schemeClr val="dk1"/>
                </a:solidFill>
              </a:rPr>
              <a:t>Using AI algorithms to track down guest preferences and habits will help Marriott offer customized suggestions regarding the same services, amenities and more. This could make a more personalized and better experience for guests. </a:t>
            </a:r>
            <a:endParaRPr>
              <a:solidFill>
                <a:schemeClr val="dk1"/>
              </a:solidFill>
            </a:endParaRPr>
          </a:p>
          <a:p>
            <a:pPr marL="457200" lvl="0" indent="-336550" algn="l" rtl="0">
              <a:spcBef>
                <a:spcPts val="1200"/>
              </a:spcBef>
              <a:spcAft>
                <a:spcPts val="0"/>
              </a:spcAft>
              <a:buClr>
                <a:schemeClr val="dk1"/>
              </a:buClr>
              <a:buSzPts val="1700"/>
              <a:buChar char="-"/>
            </a:pPr>
            <a:r>
              <a:rPr lang="en" sz="1700" b="1">
                <a:solidFill>
                  <a:schemeClr val="dk1"/>
                </a:solidFill>
              </a:rPr>
              <a:t>Language Translation Services: </a:t>
            </a:r>
            <a:endParaRPr sz="1700" b="1">
              <a:solidFill>
                <a:schemeClr val="dk1"/>
              </a:solidFill>
            </a:endParaRPr>
          </a:p>
          <a:p>
            <a:pPr marL="457200" lvl="0" indent="0" algn="l" rtl="0">
              <a:spcBef>
                <a:spcPts val="1200"/>
              </a:spcBef>
              <a:spcAft>
                <a:spcPts val="1200"/>
              </a:spcAft>
              <a:buNone/>
            </a:pPr>
            <a:r>
              <a:rPr lang="en">
                <a:solidFill>
                  <a:schemeClr val="dk1"/>
                </a:solidFill>
              </a:rPr>
              <a:t>Language can be a barrier to communication in a diverse and multicultural destination like Singapore to foreign guests. Therefore using AI-powered language translation as part of e-Government services will ease this challenge and make the interaction more comfortable for international guests to interact with locals.</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1"/>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Brand-Specific Implementation:</a:t>
            </a:r>
            <a:endParaRPr/>
          </a:p>
        </p:txBody>
      </p:sp>
      <p:sp>
        <p:nvSpPr>
          <p:cNvPr id="116" name="Google Shape;116;p21"/>
          <p:cNvSpPr txBox="1">
            <a:spLocks noGrp="1"/>
          </p:cNvSpPr>
          <p:nvPr>
            <p:ph type="body" idx="4294967295"/>
          </p:nvPr>
        </p:nvSpPr>
        <p:spPr>
          <a:xfrm>
            <a:off x="311700" y="1274025"/>
            <a:ext cx="8520600" cy="38694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a:solidFill>
                  <a:schemeClr val="dk1"/>
                </a:solidFill>
              </a:rPr>
              <a:t>With reference to each of Marriott's hotel brands, consider adopting these AI solutions. For example: </a:t>
            </a:r>
            <a:endParaRPr>
              <a:solidFill>
                <a:schemeClr val="dk1"/>
              </a:solidFill>
            </a:endParaRPr>
          </a:p>
          <a:p>
            <a:pPr marL="457200" lvl="0" indent="-330200" algn="l" rtl="0">
              <a:spcBef>
                <a:spcPts val="1200"/>
              </a:spcBef>
              <a:spcAft>
                <a:spcPts val="0"/>
              </a:spcAft>
              <a:buClr>
                <a:schemeClr val="dk1"/>
              </a:buClr>
              <a:buSzPts val="1600"/>
              <a:buChar char="-"/>
            </a:pPr>
            <a:r>
              <a:rPr lang="en" sz="1600" b="1">
                <a:solidFill>
                  <a:schemeClr val="dk1"/>
                </a:solidFill>
              </a:rPr>
              <a:t>Luxury Brands:</a:t>
            </a:r>
            <a:endParaRPr sz="1600" b="1">
              <a:solidFill>
                <a:schemeClr val="dk1"/>
              </a:solidFill>
            </a:endParaRPr>
          </a:p>
          <a:p>
            <a:pPr marL="457200" lvl="0" indent="0" algn="l" rtl="0">
              <a:spcBef>
                <a:spcPts val="1200"/>
              </a:spcBef>
              <a:spcAft>
                <a:spcPts val="0"/>
              </a:spcAft>
              <a:buNone/>
            </a:pPr>
            <a:r>
              <a:rPr lang="en">
                <a:solidFill>
                  <a:schemeClr val="dk1"/>
                </a:solidFill>
              </a:rPr>
              <a:t>Have a strong focus on personalized touch points and integrate AI as softly and stealthily as possible in order to further refine and elevate the luxury experience. </a:t>
            </a:r>
            <a:endParaRPr>
              <a:solidFill>
                <a:schemeClr val="dk1"/>
              </a:solidFill>
            </a:endParaRPr>
          </a:p>
          <a:p>
            <a:pPr marL="457200" lvl="0" indent="-330200" algn="l" rtl="0">
              <a:spcBef>
                <a:spcPts val="1200"/>
              </a:spcBef>
              <a:spcAft>
                <a:spcPts val="0"/>
              </a:spcAft>
              <a:buClr>
                <a:schemeClr val="dk1"/>
              </a:buClr>
              <a:buSzPts val="1600"/>
              <a:buChar char="-"/>
            </a:pPr>
            <a:r>
              <a:rPr lang="en" sz="1600" b="1">
                <a:solidFill>
                  <a:schemeClr val="dk1"/>
                </a:solidFill>
              </a:rPr>
              <a:t>Business Hotels: </a:t>
            </a:r>
            <a:endParaRPr sz="1600" b="1">
              <a:solidFill>
                <a:schemeClr val="dk1"/>
              </a:solidFill>
            </a:endParaRPr>
          </a:p>
          <a:p>
            <a:pPr marL="457200" lvl="0" indent="0" algn="l" rtl="0">
              <a:spcBef>
                <a:spcPts val="1200"/>
              </a:spcBef>
              <a:spcAft>
                <a:spcPts val="0"/>
              </a:spcAft>
              <a:buNone/>
            </a:pPr>
            <a:r>
              <a:rPr lang="en">
                <a:solidFill>
                  <a:schemeClr val="dk1"/>
                </a:solidFill>
              </a:rPr>
              <a:t>Automatic check in/outs should be highlighted for such facilities while AI driven services for business purposes. </a:t>
            </a:r>
            <a:endParaRPr>
              <a:solidFill>
                <a:schemeClr val="dk1"/>
              </a:solidFill>
            </a:endParaRPr>
          </a:p>
          <a:p>
            <a:pPr marL="457200" lvl="0" indent="-330200" algn="l" rtl="0">
              <a:spcBef>
                <a:spcPts val="1200"/>
              </a:spcBef>
              <a:spcAft>
                <a:spcPts val="0"/>
              </a:spcAft>
              <a:buClr>
                <a:schemeClr val="dk1"/>
              </a:buClr>
              <a:buSzPts val="1600"/>
              <a:buChar char="-"/>
            </a:pPr>
            <a:r>
              <a:rPr lang="en" sz="1600" b="1">
                <a:solidFill>
                  <a:schemeClr val="dk1"/>
                </a:solidFill>
              </a:rPr>
              <a:t>Boutique Hotels:</a:t>
            </a:r>
            <a:r>
              <a:rPr lang="en" sz="1600">
                <a:solidFill>
                  <a:schemeClr val="dk1"/>
                </a:solidFill>
              </a:rPr>
              <a:t> </a:t>
            </a:r>
            <a:endParaRPr sz="1600">
              <a:solidFill>
                <a:schemeClr val="dk1"/>
              </a:solidFill>
            </a:endParaRPr>
          </a:p>
          <a:p>
            <a:pPr marL="457200" lvl="0" indent="0" algn="l" rtl="0">
              <a:spcBef>
                <a:spcPts val="1200"/>
              </a:spcBef>
              <a:spcAft>
                <a:spcPts val="1200"/>
              </a:spcAft>
              <a:buNone/>
            </a:pPr>
            <a:r>
              <a:rPr lang="en">
                <a:solidFill>
                  <a:schemeClr val="dk1"/>
                </a:solidFill>
              </a:rPr>
              <a:t>Use AI to provide a distinctive and personalized experience that is consistent with the boutique concept, including customized suggestions and thematic service robots. Before implementation, a comprehensive market research, pilot programs and feedback collection should be first undertaken to make sure that selected AI technology matches customer expectations. This entails regular updates and improvement upon customer’s suggestion and emerging AI technology at all times.</a:t>
            </a:r>
            <a:endParaRPr>
              <a:solidFill>
                <a:schemeClr val="dk1"/>
              </a:solidFill>
            </a:endParaRPr>
          </a:p>
        </p:txBody>
      </p:sp>
    </p:spTree>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1909</Words>
  <Application>Microsoft Office PowerPoint</Application>
  <PresentationFormat>On-screen Show (16:9)</PresentationFormat>
  <Paragraphs>159</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Roboto</vt:lpstr>
      <vt:lpstr>Arial</vt:lpstr>
      <vt:lpstr>Merriweather</vt:lpstr>
      <vt:lpstr>Paradigm</vt:lpstr>
      <vt:lpstr>NEW JERSEY INSTITUTE OF TECHNOLOGY (NJIT)</vt:lpstr>
      <vt:lpstr>PowerPoint Presentation</vt:lpstr>
      <vt:lpstr> Introduction</vt:lpstr>
      <vt:lpstr>Our Answer is Yes</vt:lpstr>
      <vt:lpstr>Background of Marriott International</vt:lpstr>
      <vt:lpstr>Considerations</vt:lpstr>
      <vt:lpstr>Potential AI Solutions: </vt:lpstr>
      <vt:lpstr>AI Solutions Continued:</vt:lpstr>
      <vt:lpstr>Brand-Specific Implementation:</vt:lpstr>
      <vt:lpstr>Robotic Process Automation in Hotel operations</vt:lpstr>
      <vt:lpstr>Personalization experience </vt:lpstr>
      <vt:lpstr>Smart Room Management</vt:lpstr>
      <vt:lpstr>Productive Maintenance   </vt:lpstr>
      <vt:lpstr>Automated house Management or House Keeping &amp; Marketing   </vt:lpstr>
      <vt:lpstr>How AI Change Inventory Management </vt:lpstr>
      <vt:lpstr>Energy Management </vt:lpstr>
      <vt:lpstr>Revenue Management </vt:lpstr>
      <vt:lpstr>PowerPoint Presentation</vt:lpstr>
      <vt:lpstr>PowerPoint Presentation</vt:lpstr>
      <vt:lpstr>Ethical Implications of AI </vt:lpstr>
      <vt:lpstr>Key issues Marriott facing with AI </vt:lpstr>
      <vt:lpstr>Conclusion </vt:lpstr>
      <vt:lpstr>Bibliography</vt:lpstr>
      <vt:lpstr>Q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JERSEY INSTITUTE OF TECHNOLOGY (NJIT)</dc:title>
  <dc:creator>Easter Gbortoe</dc:creator>
  <cp:lastModifiedBy>Easter Gbortoe</cp:lastModifiedBy>
  <cp:revision>1</cp:revision>
  <dcterms:modified xsi:type="dcterms:W3CDTF">2023-12-07T01:55:03Z</dcterms:modified>
</cp:coreProperties>
</file>